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46"/>
  </p:notesMasterIdLst>
  <p:handoutMasterIdLst>
    <p:handoutMasterId r:id="rId47"/>
  </p:handoutMasterIdLst>
  <p:sldIdLst>
    <p:sldId id="893" r:id="rId6"/>
    <p:sldId id="934" r:id="rId7"/>
    <p:sldId id="935" r:id="rId8"/>
    <p:sldId id="936" r:id="rId9"/>
    <p:sldId id="937" r:id="rId10"/>
    <p:sldId id="938" r:id="rId11"/>
    <p:sldId id="939" r:id="rId12"/>
    <p:sldId id="984" r:id="rId13"/>
    <p:sldId id="941" r:id="rId14"/>
    <p:sldId id="942" r:id="rId15"/>
    <p:sldId id="943" r:id="rId16"/>
    <p:sldId id="944" r:id="rId17"/>
    <p:sldId id="945" r:id="rId18"/>
    <p:sldId id="946" r:id="rId19"/>
    <p:sldId id="947" r:id="rId20"/>
    <p:sldId id="948" r:id="rId21"/>
    <p:sldId id="949" r:id="rId22"/>
    <p:sldId id="950" r:id="rId23"/>
    <p:sldId id="951" r:id="rId24"/>
    <p:sldId id="952" r:id="rId25"/>
    <p:sldId id="953" r:id="rId26"/>
    <p:sldId id="954" r:id="rId27"/>
    <p:sldId id="955" r:id="rId28"/>
    <p:sldId id="956" r:id="rId29"/>
    <p:sldId id="957" r:id="rId30"/>
    <p:sldId id="958" r:id="rId31"/>
    <p:sldId id="959" r:id="rId32"/>
    <p:sldId id="960" r:id="rId33"/>
    <p:sldId id="961" r:id="rId34"/>
    <p:sldId id="962" r:id="rId35"/>
    <p:sldId id="963" r:id="rId36"/>
    <p:sldId id="964" r:id="rId37"/>
    <p:sldId id="965" r:id="rId38"/>
    <p:sldId id="966" r:id="rId39"/>
    <p:sldId id="967" r:id="rId40"/>
    <p:sldId id="983" r:id="rId41"/>
    <p:sldId id="968" r:id="rId42"/>
    <p:sldId id="969" r:id="rId43"/>
    <p:sldId id="970" r:id="rId44"/>
    <p:sldId id="971" r:id="rId4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99"/>
    <a:srgbClr val="0000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4" autoAdjust="0"/>
    <p:restoredTop sz="56691" autoAdjust="0"/>
  </p:normalViewPr>
  <p:slideViewPr>
    <p:cSldViewPr>
      <p:cViewPr>
        <p:scale>
          <a:sx n="47" d="100"/>
          <a:sy n="47" d="100"/>
        </p:scale>
        <p:origin x="-1716" y="-4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6725"/>
          </a:xfrm>
          <a:prstGeom prst="rect">
            <a:avLst/>
          </a:prstGeom>
        </p:spPr>
        <p:txBody>
          <a:bodyPr vert="horz" lIns="90739" tIns="45370" rIns="90739" bIns="45370" rtlCol="0"/>
          <a:lstStyle>
            <a:lvl1pPr algn="l">
              <a:defRPr sz="1200"/>
            </a:lvl1pPr>
          </a:lstStyle>
          <a:p>
            <a:endParaRPr lang="en-US"/>
          </a:p>
        </p:txBody>
      </p:sp>
      <p:sp>
        <p:nvSpPr>
          <p:cNvPr id="3" name="Date Placeholder 2"/>
          <p:cNvSpPr>
            <a:spLocks noGrp="1"/>
          </p:cNvSpPr>
          <p:nvPr>
            <p:ph type="dt" sz="quarter" idx="1"/>
          </p:nvPr>
        </p:nvSpPr>
        <p:spPr>
          <a:xfrm>
            <a:off x="3970341" y="0"/>
            <a:ext cx="3038475" cy="466725"/>
          </a:xfrm>
          <a:prstGeom prst="rect">
            <a:avLst/>
          </a:prstGeom>
        </p:spPr>
        <p:txBody>
          <a:bodyPr vert="horz" lIns="90739" tIns="45370" rIns="90739" bIns="45370" rtlCol="0"/>
          <a:lstStyle>
            <a:lvl1pPr algn="r">
              <a:defRPr sz="1200"/>
            </a:lvl1pPr>
          </a:lstStyle>
          <a:p>
            <a:fld id="{D79B7668-7606-425B-BF6B-A3C01CCAC48C}" type="datetimeFigureOut">
              <a:rPr lang="en-US" smtClean="0"/>
              <a:pPr/>
              <a:t>2/29/2016</a:t>
            </a:fld>
            <a:endParaRPr lang="en-US"/>
          </a:p>
        </p:txBody>
      </p:sp>
      <p:sp>
        <p:nvSpPr>
          <p:cNvPr id="4" name="Footer Placeholder 3"/>
          <p:cNvSpPr>
            <a:spLocks noGrp="1"/>
          </p:cNvSpPr>
          <p:nvPr>
            <p:ph type="ftr" sz="quarter" idx="2"/>
          </p:nvPr>
        </p:nvSpPr>
        <p:spPr>
          <a:xfrm>
            <a:off x="2" y="8829677"/>
            <a:ext cx="3038475" cy="466725"/>
          </a:xfrm>
          <a:prstGeom prst="rect">
            <a:avLst/>
          </a:prstGeom>
        </p:spPr>
        <p:txBody>
          <a:bodyPr vert="horz" lIns="90739" tIns="45370" rIns="90739" bIns="45370" rtlCol="0" anchor="b"/>
          <a:lstStyle>
            <a:lvl1pPr algn="l">
              <a:defRPr sz="1200"/>
            </a:lvl1pPr>
          </a:lstStyle>
          <a:p>
            <a:endParaRPr lang="en-US"/>
          </a:p>
        </p:txBody>
      </p:sp>
      <p:sp>
        <p:nvSpPr>
          <p:cNvPr id="5" name="Slide Number Placeholder 4"/>
          <p:cNvSpPr>
            <a:spLocks noGrp="1"/>
          </p:cNvSpPr>
          <p:nvPr>
            <p:ph type="sldNum" sz="quarter" idx="3"/>
          </p:nvPr>
        </p:nvSpPr>
        <p:spPr>
          <a:xfrm>
            <a:off x="3970341" y="8829677"/>
            <a:ext cx="3038475" cy="466725"/>
          </a:xfrm>
          <a:prstGeom prst="rect">
            <a:avLst/>
          </a:prstGeom>
        </p:spPr>
        <p:txBody>
          <a:bodyPr vert="horz" lIns="90739" tIns="45370" rIns="90739" bIns="45370" rtlCol="0" anchor="b"/>
          <a:lstStyle>
            <a:lvl1pPr algn="r">
              <a:defRPr sz="1200"/>
            </a:lvl1pPr>
          </a:lstStyle>
          <a:p>
            <a:fld id="{2EAD490E-84F6-4581-A34A-34E51661A638}" type="slidenum">
              <a:rPr lang="en-US" smtClean="0"/>
              <a:pPr/>
              <a:t>‹#›</a:t>
            </a:fld>
            <a:endParaRPr lang="en-US"/>
          </a:p>
        </p:txBody>
      </p:sp>
    </p:spTree>
    <p:extLst>
      <p:ext uri="{BB962C8B-B14F-4D97-AF65-F5344CB8AC3E}">
        <p14:creationId xmlns:p14="http://schemas.microsoft.com/office/powerpoint/2010/main" val="1962623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57" cy="464820"/>
          </a:xfrm>
          <a:prstGeom prst="rect">
            <a:avLst/>
          </a:prstGeom>
        </p:spPr>
        <p:txBody>
          <a:bodyPr vert="horz" lIns="91764" tIns="45883" rIns="91764" bIns="45883" rtlCol="0"/>
          <a:lstStyle>
            <a:lvl1pPr algn="l">
              <a:defRPr sz="1200"/>
            </a:lvl1pPr>
          </a:lstStyle>
          <a:p>
            <a:endParaRPr lang="en-US"/>
          </a:p>
        </p:txBody>
      </p:sp>
      <p:sp>
        <p:nvSpPr>
          <p:cNvPr id="3" name="Date Placeholder 2"/>
          <p:cNvSpPr>
            <a:spLocks noGrp="1"/>
          </p:cNvSpPr>
          <p:nvPr>
            <p:ph type="dt" idx="1"/>
          </p:nvPr>
        </p:nvSpPr>
        <p:spPr>
          <a:xfrm>
            <a:off x="3971552" y="0"/>
            <a:ext cx="3037256" cy="464820"/>
          </a:xfrm>
          <a:prstGeom prst="rect">
            <a:avLst/>
          </a:prstGeom>
        </p:spPr>
        <p:txBody>
          <a:bodyPr vert="horz" lIns="91764" tIns="45883" rIns="91764" bIns="45883" rtlCol="0"/>
          <a:lstStyle>
            <a:lvl1pPr algn="r">
              <a:defRPr sz="1200"/>
            </a:lvl1pPr>
          </a:lstStyle>
          <a:p>
            <a:fld id="{C29741CD-0E99-445A-A4B8-166E395F1CCA}" type="datetimeFigureOut">
              <a:rPr lang="en-US" smtClean="0"/>
              <a:pPr/>
              <a:t>2/29/2016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764" tIns="45883" rIns="91764" bIns="45883" rtlCol="0" anchor="ctr"/>
          <a:lstStyle/>
          <a:p>
            <a:endParaRPr lang="en-US"/>
          </a:p>
        </p:txBody>
      </p:sp>
      <p:sp>
        <p:nvSpPr>
          <p:cNvPr id="5" name="Notes Placeholder 4"/>
          <p:cNvSpPr>
            <a:spLocks noGrp="1"/>
          </p:cNvSpPr>
          <p:nvPr>
            <p:ph type="body" sz="quarter" idx="3"/>
          </p:nvPr>
        </p:nvSpPr>
        <p:spPr>
          <a:xfrm>
            <a:off x="701521" y="4415790"/>
            <a:ext cx="5607363" cy="4183380"/>
          </a:xfrm>
          <a:prstGeom prst="rect">
            <a:avLst/>
          </a:prstGeom>
        </p:spPr>
        <p:txBody>
          <a:bodyPr vert="horz" lIns="91764" tIns="45883" rIns="91764" bIns="458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257" cy="464820"/>
          </a:xfrm>
          <a:prstGeom prst="rect">
            <a:avLst/>
          </a:prstGeom>
        </p:spPr>
        <p:txBody>
          <a:bodyPr vert="horz" lIns="91764" tIns="45883" rIns="91764" bIns="45883" rtlCol="0" anchor="b"/>
          <a:lstStyle>
            <a:lvl1pPr algn="l">
              <a:defRPr sz="1200"/>
            </a:lvl1pPr>
          </a:lstStyle>
          <a:p>
            <a:endParaRPr lang="en-US"/>
          </a:p>
        </p:txBody>
      </p:sp>
      <p:sp>
        <p:nvSpPr>
          <p:cNvPr id="7" name="Slide Number Placeholder 6"/>
          <p:cNvSpPr>
            <a:spLocks noGrp="1"/>
          </p:cNvSpPr>
          <p:nvPr>
            <p:ph type="sldNum" sz="quarter" idx="5"/>
          </p:nvPr>
        </p:nvSpPr>
        <p:spPr>
          <a:xfrm>
            <a:off x="3971552" y="8829967"/>
            <a:ext cx="3037256" cy="464820"/>
          </a:xfrm>
          <a:prstGeom prst="rect">
            <a:avLst/>
          </a:prstGeom>
        </p:spPr>
        <p:txBody>
          <a:bodyPr vert="horz" lIns="91764" tIns="45883" rIns="91764" bIns="45883" rtlCol="0" anchor="b"/>
          <a:lstStyle>
            <a:lvl1pPr algn="r">
              <a:defRPr sz="1200"/>
            </a:lvl1pPr>
          </a:lstStyle>
          <a:p>
            <a:fld id="{66DA0179-13A6-4397-A667-99E451554B1A}" type="slidenum">
              <a:rPr lang="en-US" smtClean="0"/>
              <a:pPr/>
              <a:t>‹#›</a:t>
            </a:fld>
            <a:endParaRPr lang="en-US"/>
          </a:p>
        </p:txBody>
      </p:sp>
    </p:spTree>
    <p:extLst>
      <p:ext uri="{BB962C8B-B14F-4D97-AF65-F5344CB8AC3E}">
        <p14:creationId xmlns:p14="http://schemas.microsoft.com/office/powerpoint/2010/main" val="420463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391">
              <a:defRPr/>
            </a:pPr>
            <a:r>
              <a:rPr lang="en-US" dirty="0" smtClean="0"/>
              <a:t>Welcome to the California Assessment of Student</a:t>
            </a:r>
            <a:r>
              <a:rPr lang="en-US" baseline="0" dirty="0" smtClean="0"/>
              <a:t> Performance and Progress also known as CAASPP, </a:t>
            </a:r>
            <a:r>
              <a:rPr lang="en-US" dirty="0" smtClean="0"/>
              <a:t>Smarter</a:t>
            </a:r>
            <a:r>
              <a:rPr lang="en-US" baseline="0" dirty="0" smtClean="0"/>
              <a:t> Balanced Teacher Training sponsored by the Student Testing Branch.  </a:t>
            </a:r>
          </a:p>
          <a:p>
            <a:pPr defTabSz="907391">
              <a:defRPr/>
            </a:pPr>
            <a:endParaRPr lang="en-US" baseline="0" dirty="0" smtClean="0"/>
          </a:p>
          <a:p>
            <a:pPr defTabSz="907391">
              <a:defRPr/>
            </a:pPr>
            <a:r>
              <a:rPr lang="en-US" baseline="0" dirty="0" smtClean="0"/>
              <a:t>This training must be completed by all teachers that will be administering a Smarter Balanced Summative Assessment this year. It will help participants understand the components of the assessments, how to access and administer the assessments, and the importance of the test security measures to ensure the tests are administering according to state guidelines.</a:t>
            </a:r>
          </a:p>
          <a:p>
            <a:pPr defTabSz="907391">
              <a:defRPr/>
            </a:pPr>
            <a:endParaRPr lang="en-US" baseline="0" dirty="0" smtClean="0"/>
          </a:p>
          <a:p>
            <a:pPr defTabSz="907391">
              <a:defRPr/>
            </a:pPr>
            <a:r>
              <a:rPr lang="en-US" baseline="0" dirty="0" smtClean="0"/>
              <a:t>The information covered in the presentation must also be supplemented with school-specific information that will be provided by the school site testing coordinator.  Your test coordinator must inform you how the school plans to inform parents about the upcoming state assessments, the school’s testing schedules, procedures for handling ear phones and student data, as well as procedures for handling secure documents such as scratch paper. </a:t>
            </a:r>
          </a:p>
          <a:p>
            <a:pPr defTabSz="907391">
              <a:defRPr/>
            </a:pPr>
            <a:endParaRPr lang="en-US" baseline="0" dirty="0" smtClean="0"/>
          </a:p>
          <a:p>
            <a:pPr defTabSz="907391">
              <a:defRPr/>
            </a:pPr>
            <a:r>
              <a:rPr lang="en-US" baseline="0" dirty="0" smtClean="0"/>
              <a:t>After completing this training, all teachers will need to complete the Learning Zone assessment which is accessible from the My Assessment tab in the Learning Zone.  After successfully completing this training, print your certificate.  You will need to provide a copy of the certificate to the school’s test coordinator as soon as the training and assessment are completed.</a:t>
            </a:r>
            <a:endParaRPr lang="en-US" dirty="0" smtClean="0"/>
          </a:p>
        </p:txBody>
      </p:sp>
      <p:sp>
        <p:nvSpPr>
          <p:cNvPr id="4" name="Slide Number Placeholder 3"/>
          <p:cNvSpPr>
            <a:spLocks noGrp="1"/>
          </p:cNvSpPr>
          <p:nvPr>
            <p:ph type="sldNum" sz="quarter" idx="10"/>
          </p:nvPr>
        </p:nvSpPr>
        <p:spPr/>
        <p:txBody>
          <a:bodyPr/>
          <a:lstStyle/>
          <a:p>
            <a:fld id="{66DA0179-13A6-4397-A667-99E451554B1A}" type="slidenum">
              <a:rPr lang="en-US" smtClean="0"/>
              <a:pPr/>
              <a:t>1</a:t>
            </a:fld>
            <a:endParaRPr lang="en-US"/>
          </a:p>
        </p:txBody>
      </p:sp>
    </p:spTree>
    <p:extLst>
      <p:ext uri="{BB962C8B-B14F-4D97-AF65-F5344CB8AC3E}">
        <p14:creationId xmlns:p14="http://schemas.microsoft.com/office/powerpoint/2010/main" val="3997975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5009"/>
            <a:r>
              <a:rPr lang="en-US" altLang="en-US" dirty="0" smtClean="0"/>
              <a:t>Once the Test Administrator has created a test session and has displayed</a:t>
            </a:r>
            <a:r>
              <a:rPr lang="en-US" altLang="en-US" baseline="0" dirty="0" smtClean="0"/>
              <a:t> the Session ID, students log on to the test session through the secure browser.  It is recommended that the secure browsers are already launched on testing devices before students sit down to test.  To log on, students need the following:</a:t>
            </a:r>
          </a:p>
          <a:p>
            <a:pPr defTabSz="935009"/>
            <a:endParaRPr lang="en-US" altLang="en-US" baseline="0" dirty="0" smtClean="0"/>
          </a:p>
          <a:p>
            <a:pPr marL="232943" indent="-232943" defTabSz="935009">
              <a:buFont typeface="+mj-lt"/>
              <a:buAutoNum type="arabicPeriod"/>
            </a:pPr>
            <a:r>
              <a:rPr lang="en-US" altLang="en-US" baseline="0" dirty="0" smtClean="0"/>
              <a:t>First Name (Confirmation Code): Student’s legal first name as spelled in TOMS</a:t>
            </a:r>
          </a:p>
          <a:p>
            <a:pPr marL="232943" indent="-232943" defTabSz="935009">
              <a:buFont typeface="+mj-lt"/>
              <a:buAutoNum type="arabicPeriod"/>
            </a:pPr>
            <a:r>
              <a:rPr lang="en-US" altLang="en-US" baseline="0" dirty="0" smtClean="0"/>
              <a:t>State-SSID</a:t>
            </a:r>
          </a:p>
          <a:p>
            <a:pPr marL="232943" indent="-232943" defTabSz="935009">
              <a:buFont typeface="+mj-lt"/>
              <a:buAutoNum type="arabicPeriod"/>
            </a:pPr>
            <a:r>
              <a:rPr lang="en-US" altLang="en-US" baseline="0" dirty="0" smtClean="0"/>
              <a:t>Session ID: Generated by the Test Administrator</a:t>
            </a:r>
          </a:p>
          <a:p>
            <a:pPr marL="232943" indent="-232943" defTabSz="935009">
              <a:buFont typeface="+mj-lt"/>
              <a:buAutoNum type="arabicPeriod"/>
            </a:pPr>
            <a:endParaRPr lang="en-US" altLang="en-US" baseline="0" dirty="0" smtClean="0"/>
          </a:p>
          <a:p>
            <a:pPr defTabSz="935009">
              <a:defRPr/>
            </a:pPr>
            <a:r>
              <a:rPr lang="en-US" baseline="0" dirty="0" smtClean="0"/>
              <a:t>To facilitate the logon process, the CAASPP coordinator will generate the labels in </a:t>
            </a:r>
            <a:r>
              <a:rPr lang="en-US" baseline="0" dirty="0" err="1" smtClean="0"/>
              <a:t>MiSIS</a:t>
            </a:r>
            <a:r>
              <a:rPr lang="en-US" baseline="0" dirty="0" smtClean="0"/>
              <a:t> that contain the student log on credentials.  </a:t>
            </a:r>
          </a:p>
          <a:p>
            <a:pPr defTabSz="935009"/>
            <a:endParaRPr lang="en-US" altLang="en-US" baseline="0" dirty="0"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itchFamily="18" charset="0"/>
              </a:defRPr>
            </a:lvl1pPr>
            <a:lvl2pPr marL="757066" indent="-291179" defTabSz="949568">
              <a:spcBef>
                <a:spcPct val="30000"/>
              </a:spcBef>
              <a:defRPr sz="1200">
                <a:solidFill>
                  <a:schemeClr val="tx1"/>
                </a:solidFill>
                <a:latin typeface="Times New Roman" pitchFamily="18" charset="0"/>
              </a:defRPr>
            </a:lvl2pPr>
            <a:lvl3pPr marL="1164717" indent="-232943" defTabSz="949568">
              <a:spcBef>
                <a:spcPct val="30000"/>
              </a:spcBef>
              <a:defRPr sz="1200">
                <a:solidFill>
                  <a:schemeClr val="tx1"/>
                </a:solidFill>
                <a:latin typeface="Times New Roman" pitchFamily="18" charset="0"/>
              </a:defRPr>
            </a:lvl3pPr>
            <a:lvl4pPr marL="1630604" indent="-232943" defTabSz="949568">
              <a:spcBef>
                <a:spcPct val="30000"/>
              </a:spcBef>
              <a:defRPr sz="1200">
                <a:solidFill>
                  <a:schemeClr val="tx1"/>
                </a:solidFill>
                <a:latin typeface="Times New Roman" pitchFamily="18" charset="0"/>
              </a:defRPr>
            </a:lvl4pPr>
            <a:lvl5pPr marL="2096491" indent="-232943" defTabSz="949568">
              <a:spcBef>
                <a:spcPct val="30000"/>
              </a:spcBef>
              <a:defRPr sz="1200">
                <a:solidFill>
                  <a:schemeClr val="tx1"/>
                </a:solidFill>
                <a:latin typeface="Times New Roman" pitchFamily="18" charset="0"/>
              </a:defRPr>
            </a:lvl5pPr>
            <a:lvl6pPr marL="2562377" indent="-232943" defTabSz="949568" eaLnBrk="0" fontAlgn="base" hangingPunct="0">
              <a:spcBef>
                <a:spcPct val="30000"/>
              </a:spcBef>
              <a:spcAft>
                <a:spcPct val="0"/>
              </a:spcAft>
              <a:defRPr sz="1200">
                <a:solidFill>
                  <a:schemeClr val="tx1"/>
                </a:solidFill>
                <a:latin typeface="Times New Roman" pitchFamily="18" charset="0"/>
              </a:defRPr>
            </a:lvl6pPr>
            <a:lvl7pPr marL="3028264" indent="-232943" defTabSz="949568" eaLnBrk="0" fontAlgn="base" hangingPunct="0">
              <a:spcBef>
                <a:spcPct val="30000"/>
              </a:spcBef>
              <a:spcAft>
                <a:spcPct val="0"/>
              </a:spcAft>
              <a:defRPr sz="1200">
                <a:solidFill>
                  <a:schemeClr val="tx1"/>
                </a:solidFill>
                <a:latin typeface="Times New Roman" pitchFamily="18" charset="0"/>
              </a:defRPr>
            </a:lvl7pPr>
            <a:lvl8pPr marL="3494151" indent="-232943" defTabSz="949568" eaLnBrk="0" fontAlgn="base" hangingPunct="0">
              <a:spcBef>
                <a:spcPct val="30000"/>
              </a:spcBef>
              <a:spcAft>
                <a:spcPct val="0"/>
              </a:spcAft>
              <a:defRPr sz="1200">
                <a:solidFill>
                  <a:schemeClr val="tx1"/>
                </a:solidFill>
                <a:latin typeface="Times New Roman" pitchFamily="18" charset="0"/>
              </a:defRPr>
            </a:lvl8pPr>
            <a:lvl9pPr marL="3960038" indent="-232943" defTabSz="94956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BD2D71B-55A7-43C1-BDFD-45C71BF1C212}" type="slidenum">
              <a:rPr lang="en-US" altLang="en-US" smtClean="0"/>
              <a:pPr>
                <a:spcBef>
                  <a:spcPct val="0"/>
                </a:spcBef>
              </a:pPr>
              <a:t>10</a:t>
            </a:fld>
            <a:endParaRPr lang="en-US" altLang="en-US" smtClean="0"/>
          </a:p>
        </p:txBody>
      </p:sp>
    </p:spTree>
    <p:extLst>
      <p:ext uri="{BB962C8B-B14F-4D97-AF65-F5344CB8AC3E}">
        <p14:creationId xmlns:p14="http://schemas.microsoft.com/office/powerpoint/2010/main" val="2750630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5009"/>
            <a:r>
              <a:rPr lang="en-US" altLang="en-US" dirty="0" smtClean="0"/>
              <a:t>Once the student has logged</a:t>
            </a:r>
            <a:r>
              <a:rPr lang="en-US" altLang="en-US" baseline="0" dirty="0" smtClean="0"/>
              <a:t> on to the test session, s</a:t>
            </a:r>
            <a:r>
              <a:rPr lang="en-US" altLang="en-US" dirty="0" smtClean="0"/>
              <a:t>tudents will verify their identity as follows:</a:t>
            </a:r>
          </a:p>
          <a:p>
            <a:pPr defTabSz="935009"/>
            <a:endParaRPr lang="en-US" altLang="en-US" dirty="0" smtClean="0"/>
          </a:p>
          <a:p>
            <a:pPr marL="232943" indent="-232943" defTabSz="935009">
              <a:buFont typeface="+mj-lt"/>
              <a:buAutoNum type="arabicPeriod"/>
            </a:pPr>
            <a:r>
              <a:rPr lang="en-US" altLang="en-US" dirty="0" smtClean="0"/>
              <a:t>After logging on, students will see the “Is This You?” screen</a:t>
            </a:r>
          </a:p>
          <a:p>
            <a:pPr marL="232943" indent="-232943" defTabSz="935009">
              <a:buFont typeface="+mj-lt"/>
              <a:buAutoNum type="arabicPeriod"/>
            </a:pPr>
            <a:r>
              <a:rPr lang="en-US" altLang="en-US" dirty="0" smtClean="0"/>
              <a:t>Students should select [Yes] to continue</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itchFamily="18" charset="0"/>
              </a:defRPr>
            </a:lvl1pPr>
            <a:lvl2pPr marL="757066" indent="-291179" defTabSz="949568">
              <a:spcBef>
                <a:spcPct val="30000"/>
              </a:spcBef>
              <a:defRPr sz="1200">
                <a:solidFill>
                  <a:schemeClr val="tx1"/>
                </a:solidFill>
                <a:latin typeface="Times New Roman" pitchFamily="18" charset="0"/>
              </a:defRPr>
            </a:lvl2pPr>
            <a:lvl3pPr marL="1164717" indent="-232943" defTabSz="949568">
              <a:spcBef>
                <a:spcPct val="30000"/>
              </a:spcBef>
              <a:defRPr sz="1200">
                <a:solidFill>
                  <a:schemeClr val="tx1"/>
                </a:solidFill>
                <a:latin typeface="Times New Roman" pitchFamily="18" charset="0"/>
              </a:defRPr>
            </a:lvl3pPr>
            <a:lvl4pPr marL="1630604" indent="-232943" defTabSz="949568">
              <a:spcBef>
                <a:spcPct val="30000"/>
              </a:spcBef>
              <a:defRPr sz="1200">
                <a:solidFill>
                  <a:schemeClr val="tx1"/>
                </a:solidFill>
                <a:latin typeface="Times New Roman" pitchFamily="18" charset="0"/>
              </a:defRPr>
            </a:lvl4pPr>
            <a:lvl5pPr marL="2096491" indent="-232943" defTabSz="949568">
              <a:spcBef>
                <a:spcPct val="30000"/>
              </a:spcBef>
              <a:defRPr sz="1200">
                <a:solidFill>
                  <a:schemeClr val="tx1"/>
                </a:solidFill>
                <a:latin typeface="Times New Roman" pitchFamily="18" charset="0"/>
              </a:defRPr>
            </a:lvl5pPr>
            <a:lvl6pPr marL="2562377" indent="-232943" defTabSz="949568" eaLnBrk="0" fontAlgn="base" hangingPunct="0">
              <a:spcBef>
                <a:spcPct val="30000"/>
              </a:spcBef>
              <a:spcAft>
                <a:spcPct val="0"/>
              </a:spcAft>
              <a:defRPr sz="1200">
                <a:solidFill>
                  <a:schemeClr val="tx1"/>
                </a:solidFill>
                <a:latin typeface="Times New Roman" pitchFamily="18" charset="0"/>
              </a:defRPr>
            </a:lvl6pPr>
            <a:lvl7pPr marL="3028264" indent="-232943" defTabSz="949568" eaLnBrk="0" fontAlgn="base" hangingPunct="0">
              <a:spcBef>
                <a:spcPct val="30000"/>
              </a:spcBef>
              <a:spcAft>
                <a:spcPct val="0"/>
              </a:spcAft>
              <a:defRPr sz="1200">
                <a:solidFill>
                  <a:schemeClr val="tx1"/>
                </a:solidFill>
                <a:latin typeface="Times New Roman" pitchFamily="18" charset="0"/>
              </a:defRPr>
            </a:lvl7pPr>
            <a:lvl8pPr marL="3494151" indent="-232943" defTabSz="949568" eaLnBrk="0" fontAlgn="base" hangingPunct="0">
              <a:spcBef>
                <a:spcPct val="30000"/>
              </a:spcBef>
              <a:spcAft>
                <a:spcPct val="0"/>
              </a:spcAft>
              <a:defRPr sz="1200">
                <a:solidFill>
                  <a:schemeClr val="tx1"/>
                </a:solidFill>
                <a:latin typeface="Times New Roman" pitchFamily="18" charset="0"/>
              </a:defRPr>
            </a:lvl8pPr>
            <a:lvl9pPr marL="3960038" indent="-232943" defTabSz="94956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27A12C4-1F10-46A3-BA50-37A3CFCF2766}" type="slidenum">
              <a:rPr lang="en-US" altLang="en-US" smtClean="0"/>
              <a:pPr>
                <a:spcBef>
                  <a:spcPct val="0"/>
                </a:spcBef>
              </a:pPr>
              <a:t>11</a:t>
            </a:fld>
            <a:endParaRPr lang="en-US" altLang="en-US" smtClean="0"/>
          </a:p>
        </p:txBody>
      </p:sp>
    </p:spTree>
    <p:extLst>
      <p:ext uri="{BB962C8B-B14F-4D97-AF65-F5344CB8AC3E}">
        <p14:creationId xmlns:p14="http://schemas.microsoft.com/office/powerpoint/2010/main" val="3793081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5009"/>
            <a:r>
              <a:rPr lang="en-US" altLang="en-US" dirty="0" smtClean="0"/>
              <a:t>Upon verifying</a:t>
            </a:r>
            <a:r>
              <a:rPr lang="en-US" altLang="en-US" baseline="0" dirty="0" smtClean="0"/>
              <a:t> their identity, students will select the test intended to be taken as instructed by their Test Administrator.  Note that:</a:t>
            </a:r>
          </a:p>
          <a:p>
            <a:pPr defTabSz="935009"/>
            <a:endParaRPr lang="en-US" altLang="en-US" baseline="0" dirty="0" smtClean="0"/>
          </a:p>
          <a:p>
            <a:pPr marL="232943" indent="-232943" defTabSz="935009">
              <a:buFont typeface="+mj-lt"/>
              <a:buAutoNum type="arabicPeriod"/>
            </a:pPr>
            <a:r>
              <a:rPr lang="en-US" altLang="en-US" baseline="0" dirty="0" smtClean="0"/>
              <a:t>All grade-level tests that the student is eligible to take are displayed</a:t>
            </a:r>
          </a:p>
          <a:p>
            <a:pPr marL="232943" indent="-232943" defTabSz="935009">
              <a:buFont typeface="+mj-lt"/>
              <a:buAutoNum type="arabicPeriod"/>
            </a:pPr>
            <a:r>
              <a:rPr lang="en-US" altLang="en-US" baseline="0" dirty="0" smtClean="0"/>
              <a:t>Only the tests that the Test Administrator selected for the test session and those that have not been completed are selectable by students</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itchFamily="18" charset="0"/>
              </a:defRPr>
            </a:lvl1pPr>
            <a:lvl2pPr marL="757066" indent="-291179" defTabSz="949568">
              <a:spcBef>
                <a:spcPct val="30000"/>
              </a:spcBef>
              <a:defRPr sz="1200">
                <a:solidFill>
                  <a:schemeClr val="tx1"/>
                </a:solidFill>
                <a:latin typeface="Times New Roman" pitchFamily="18" charset="0"/>
              </a:defRPr>
            </a:lvl2pPr>
            <a:lvl3pPr marL="1164717" indent="-232943" defTabSz="949568">
              <a:spcBef>
                <a:spcPct val="30000"/>
              </a:spcBef>
              <a:defRPr sz="1200">
                <a:solidFill>
                  <a:schemeClr val="tx1"/>
                </a:solidFill>
                <a:latin typeface="Times New Roman" pitchFamily="18" charset="0"/>
              </a:defRPr>
            </a:lvl3pPr>
            <a:lvl4pPr marL="1630604" indent="-232943" defTabSz="949568">
              <a:spcBef>
                <a:spcPct val="30000"/>
              </a:spcBef>
              <a:defRPr sz="1200">
                <a:solidFill>
                  <a:schemeClr val="tx1"/>
                </a:solidFill>
                <a:latin typeface="Times New Roman" pitchFamily="18" charset="0"/>
              </a:defRPr>
            </a:lvl4pPr>
            <a:lvl5pPr marL="2096491" indent="-232943" defTabSz="949568">
              <a:spcBef>
                <a:spcPct val="30000"/>
              </a:spcBef>
              <a:defRPr sz="1200">
                <a:solidFill>
                  <a:schemeClr val="tx1"/>
                </a:solidFill>
                <a:latin typeface="Times New Roman" pitchFamily="18" charset="0"/>
              </a:defRPr>
            </a:lvl5pPr>
            <a:lvl6pPr marL="2562377" indent="-232943" defTabSz="949568" eaLnBrk="0" fontAlgn="base" hangingPunct="0">
              <a:spcBef>
                <a:spcPct val="30000"/>
              </a:spcBef>
              <a:spcAft>
                <a:spcPct val="0"/>
              </a:spcAft>
              <a:defRPr sz="1200">
                <a:solidFill>
                  <a:schemeClr val="tx1"/>
                </a:solidFill>
                <a:latin typeface="Times New Roman" pitchFamily="18" charset="0"/>
              </a:defRPr>
            </a:lvl6pPr>
            <a:lvl7pPr marL="3028264" indent="-232943" defTabSz="949568" eaLnBrk="0" fontAlgn="base" hangingPunct="0">
              <a:spcBef>
                <a:spcPct val="30000"/>
              </a:spcBef>
              <a:spcAft>
                <a:spcPct val="0"/>
              </a:spcAft>
              <a:defRPr sz="1200">
                <a:solidFill>
                  <a:schemeClr val="tx1"/>
                </a:solidFill>
                <a:latin typeface="Times New Roman" pitchFamily="18" charset="0"/>
              </a:defRPr>
            </a:lvl7pPr>
            <a:lvl8pPr marL="3494151" indent="-232943" defTabSz="949568" eaLnBrk="0" fontAlgn="base" hangingPunct="0">
              <a:spcBef>
                <a:spcPct val="30000"/>
              </a:spcBef>
              <a:spcAft>
                <a:spcPct val="0"/>
              </a:spcAft>
              <a:defRPr sz="1200">
                <a:solidFill>
                  <a:schemeClr val="tx1"/>
                </a:solidFill>
                <a:latin typeface="Times New Roman" pitchFamily="18" charset="0"/>
              </a:defRPr>
            </a:lvl8pPr>
            <a:lvl9pPr marL="3960038" indent="-232943" defTabSz="94956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3A92BC7-9E8F-43B6-8395-E1046D8F379B}" type="slidenum">
              <a:rPr lang="en-US" altLang="en-US" smtClean="0"/>
              <a:pPr>
                <a:spcBef>
                  <a:spcPct val="0"/>
                </a:spcBef>
              </a:pPr>
              <a:t>12</a:t>
            </a:fld>
            <a:endParaRPr lang="en-US" altLang="en-US" smtClean="0"/>
          </a:p>
        </p:txBody>
      </p:sp>
    </p:spTree>
    <p:extLst>
      <p:ext uri="{BB962C8B-B14F-4D97-AF65-F5344CB8AC3E}">
        <p14:creationId xmlns:p14="http://schemas.microsoft.com/office/powerpoint/2010/main" val="2156007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defTabSz="935009">
              <a:buFont typeface="+mj-lt"/>
              <a:buAutoNum type="arabicPeriod"/>
            </a:pPr>
            <a:r>
              <a:rPr lang="en-US" altLang="en-US" dirty="0" smtClean="0"/>
              <a:t>Upon selecting a test, students will wait for the Test Administrators</a:t>
            </a:r>
            <a:r>
              <a:rPr lang="en-US" altLang="en-US" baseline="0" dirty="0" smtClean="0"/>
              <a:t> </a:t>
            </a:r>
            <a:r>
              <a:rPr lang="en-US" altLang="en-US" dirty="0" smtClean="0"/>
              <a:t>approval.</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itchFamily="18" charset="0"/>
              </a:defRPr>
            </a:lvl1pPr>
            <a:lvl2pPr marL="757066" indent="-291179" defTabSz="949568">
              <a:spcBef>
                <a:spcPct val="30000"/>
              </a:spcBef>
              <a:defRPr sz="1200">
                <a:solidFill>
                  <a:schemeClr val="tx1"/>
                </a:solidFill>
                <a:latin typeface="Times New Roman" pitchFamily="18" charset="0"/>
              </a:defRPr>
            </a:lvl2pPr>
            <a:lvl3pPr marL="1164717" indent="-232943" defTabSz="949568">
              <a:spcBef>
                <a:spcPct val="30000"/>
              </a:spcBef>
              <a:defRPr sz="1200">
                <a:solidFill>
                  <a:schemeClr val="tx1"/>
                </a:solidFill>
                <a:latin typeface="Times New Roman" pitchFamily="18" charset="0"/>
              </a:defRPr>
            </a:lvl3pPr>
            <a:lvl4pPr marL="1630604" indent="-232943" defTabSz="949568">
              <a:spcBef>
                <a:spcPct val="30000"/>
              </a:spcBef>
              <a:defRPr sz="1200">
                <a:solidFill>
                  <a:schemeClr val="tx1"/>
                </a:solidFill>
                <a:latin typeface="Times New Roman" pitchFamily="18" charset="0"/>
              </a:defRPr>
            </a:lvl4pPr>
            <a:lvl5pPr marL="2096491" indent="-232943" defTabSz="949568">
              <a:spcBef>
                <a:spcPct val="30000"/>
              </a:spcBef>
              <a:defRPr sz="1200">
                <a:solidFill>
                  <a:schemeClr val="tx1"/>
                </a:solidFill>
                <a:latin typeface="Times New Roman" pitchFamily="18" charset="0"/>
              </a:defRPr>
            </a:lvl5pPr>
            <a:lvl6pPr marL="2562377" indent="-232943" defTabSz="949568" eaLnBrk="0" fontAlgn="base" hangingPunct="0">
              <a:spcBef>
                <a:spcPct val="30000"/>
              </a:spcBef>
              <a:spcAft>
                <a:spcPct val="0"/>
              </a:spcAft>
              <a:defRPr sz="1200">
                <a:solidFill>
                  <a:schemeClr val="tx1"/>
                </a:solidFill>
                <a:latin typeface="Times New Roman" pitchFamily="18" charset="0"/>
              </a:defRPr>
            </a:lvl6pPr>
            <a:lvl7pPr marL="3028264" indent="-232943" defTabSz="949568" eaLnBrk="0" fontAlgn="base" hangingPunct="0">
              <a:spcBef>
                <a:spcPct val="30000"/>
              </a:spcBef>
              <a:spcAft>
                <a:spcPct val="0"/>
              </a:spcAft>
              <a:defRPr sz="1200">
                <a:solidFill>
                  <a:schemeClr val="tx1"/>
                </a:solidFill>
                <a:latin typeface="Times New Roman" pitchFamily="18" charset="0"/>
              </a:defRPr>
            </a:lvl7pPr>
            <a:lvl8pPr marL="3494151" indent="-232943" defTabSz="949568" eaLnBrk="0" fontAlgn="base" hangingPunct="0">
              <a:spcBef>
                <a:spcPct val="30000"/>
              </a:spcBef>
              <a:spcAft>
                <a:spcPct val="0"/>
              </a:spcAft>
              <a:defRPr sz="1200">
                <a:solidFill>
                  <a:schemeClr val="tx1"/>
                </a:solidFill>
                <a:latin typeface="Times New Roman" pitchFamily="18" charset="0"/>
              </a:defRPr>
            </a:lvl8pPr>
            <a:lvl9pPr marL="3960038" indent="-232943" defTabSz="94956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6A45BF1-BDDE-47F3-B17C-1797616126D0}" type="slidenum">
              <a:rPr lang="en-US" altLang="en-US" smtClean="0"/>
              <a:pPr>
                <a:spcBef>
                  <a:spcPct val="0"/>
                </a:spcBef>
              </a:pPr>
              <a:t>13</a:t>
            </a:fld>
            <a:endParaRPr lang="en-US" altLang="en-US" smtClean="0"/>
          </a:p>
        </p:txBody>
      </p:sp>
    </p:spTree>
    <p:extLst>
      <p:ext uri="{BB962C8B-B14F-4D97-AF65-F5344CB8AC3E}">
        <p14:creationId xmlns:p14="http://schemas.microsoft.com/office/powerpoint/2010/main" val="3230705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defTabSz="935009">
              <a:buFont typeface="+mj-lt"/>
              <a:buAutoNum type="arabicPeriod"/>
            </a:pPr>
            <a:r>
              <a:rPr lang="en-US" altLang="en-US" dirty="0" smtClean="0"/>
              <a:t>As students select tests, the Test Administrator will see approvals begin to populate in the Approvals queue of the TA Interface.</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itchFamily="18" charset="0"/>
              </a:defRPr>
            </a:lvl1pPr>
            <a:lvl2pPr marL="757066" indent="-291179" defTabSz="949568">
              <a:spcBef>
                <a:spcPct val="30000"/>
              </a:spcBef>
              <a:defRPr sz="1200">
                <a:solidFill>
                  <a:schemeClr val="tx1"/>
                </a:solidFill>
                <a:latin typeface="Times New Roman" pitchFamily="18" charset="0"/>
              </a:defRPr>
            </a:lvl2pPr>
            <a:lvl3pPr marL="1164717" indent="-232943" defTabSz="949568">
              <a:spcBef>
                <a:spcPct val="30000"/>
              </a:spcBef>
              <a:defRPr sz="1200">
                <a:solidFill>
                  <a:schemeClr val="tx1"/>
                </a:solidFill>
                <a:latin typeface="Times New Roman" pitchFamily="18" charset="0"/>
              </a:defRPr>
            </a:lvl3pPr>
            <a:lvl4pPr marL="1630604" indent="-232943" defTabSz="949568">
              <a:spcBef>
                <a:spcPct val="30000"/>
              </a:spcBef>
              <a:defRPr sz="1200">
                <a:solidFill>
                  <a:schemeClr val="tx1"/>
                </a:solidFill>
                <a:latin typeface="Times New Roman" pitchFamily="18" charset="0"/>
              </a:defRPr>
            </a:lvl4pPr>
            <a:lvl5pPr marL="2096491" indent="-232943" defTabSz="949568">
              <a:spcBef>
                <a:spcPct val="30000"/>
              </a:spcBef>
              <a:defRPr sz="1200">
                <a:solidFill>
                  <a:schemeClr val="tx1"/>
                </a:solidFill>
                <a:latin typeface="Times New Roman" pitchFamily="18" charset="0"/>
              </a:defRPr>
            </a:lvl5pPr>
            <a:lvl6pPr marL="2562377" indent="-232943" defTabSz="949568" eaLnBrk="0" fontAlgn="base" hangingPunct="0">
              <a:spcBef>
                <a:spcPct val="30000"/>
              </a:spcBef>
              <a:spcAft>
                <a:spcPct val="0"/>
              </a:spcAft>
              <a:defRPr sz="1200">
                <a:solidFill>
                  <a:schemeClr val="tx1"/>
                </a:solidFill>
                <a:latin typeface="Times New Roman" pitchFamily="18" charset="0"/>
              </a:defRPr>
            </a:lvl6pPr>
            <a:lvl7pPr marL="3028264" indent="-232943" defTabSz="949568" eaLnBrk="0" fontAlgn="base" hangingPunct="0">
              <a:spcBef>
                <a:spcPct val="30000"/>
              </a:spcBef>
              <a:spcAft>
                <a:spcPct val="0"/>
              </a:spcAft>
              <a:defRPr sz="1200">
                <a:solidFill>
                  <a:schemeClr val="tx1"/>
                </a:solidFill>
                <a:latin typeface="Times New Roman" pitchFamily="18" charset="0"/>
              </a:defRPr>
            </a:lvl7pPr>
            <a:lvl8pPr marL="3494151" indent="-232943" defTabSz="949568" eaLnBrk="0" fontAlgn="base" hangingPunct="0">
              <a:spcBef>
                <a:spcPct val="30000"/>
              </a:spcBef>
              <a:spcAft>
                <a:spcPct val="0"/>
              </a:spcAft>
              <a:defRPr sz="1200">
                <a:solidFill>
                  <a:schemeClr val="tx1"/>
                </a:solidFill>
                <a:latin typeface="Times New Roman" pitchFamily="18" charset="0"/>
              </a:defRPr>
            </a:lvl8pPr>
            <a:lvl9pPr marL="3960038" indent="-232943" defTabSz="94956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6A45BF1-BDDE-47F3-B17C-1797616126D0}" type="slidenum">
              <a:rPr lang="en-US" altLang="en-US" smtClean="0"/>
              <a:pPr>
                <a:spcBef>
                  <a:spcPct val="0"/>
                </a:spcBef>
              </a:pPr>
              <a:t>14</a:t>
            </a:fld>
            <a:endParaRPr lang="en-US" altLang="en-US" smtClean="0"/>
          </a:p>
        </p:txBody>
      </p:sp>
    </p:spTree>
    <p:extLst>
      <p:ext uri="{BB962C8B-B14F-4D97-AF65-F5344CB8AC3E}">
        <p14:creationId xmlns:p14="http://schemas.microsoft.com/office/powerpoint/2010/main" val="4210125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defTabSz="935009">
              <a:buFont typeface="+mj-lt"/>
              <a:buAutoNum type="arabicPeriod"/>
            </a:pPr>
            <a:r>
              <a:rPr lang="en-US" altLang="en-US" dirty="0" smtClean="0"/>
              <a:t>The Test Administrator selects the “Approvals (#)” button to access the Approvals and Student Test Settings screen.</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itchFamily="18" charset="0"/>
              </a:defRPr>
            </a:lvl1pPr>
            <a:lvl2pPr marL="757066" indent="-291179" defTabSz="949568">
              <a:spcBef>
                <a:spcPct val="30000"/>
              </a:spcBef>
              <a:defRPr sz="1200">
                <a:solidFill>
                  <a:schemeClr val="tx1"/>
                </a:solidFill>
                <a:latin typeface="Times New Roman" pitchFamily="18" charset="0"/>
              </a:defRPr>
            </a:lvl2pPr>
            <a:lvl3pPr marL="1164717" indent="-232943" defTabSz="949568">
              <a:spcBef>
                <a:spcPct val="30000"/>
              </a:spcBef>
              <a:defRPr sz="1200">
                <a:solidFill>
                  <a:schemeClr val="tx1"/>
                </a:solidFill>
                <a:latin typeface="Times New Roman" pitchFamily="18" charset="0"/>
              </a:defRPr>
            </a:lvl3pPr>
            <a:lvl4pPr marL="1630604" indent="-232943" defTabSz="949568">
              <a:spcBef>
                <a:spcPct val="30000"/>
              </a:spcBef>
              <a:defRPr sz="1200">
                <a:solidFill>
                  <a:schemeClr val="tx1"/>
                </a:solidFill>
                <a:latin typeface="Times New Roman" pitchFamily="18" charset="0"/>
              </a:defRPr>
            </a:lvl4pPr>
            <a:lvl5pPr marL="2096491" indent="-232943" defTabSz="949568">
              <a:spcBef>
                <a:spcPct val="30000"/>
              </a:spcBef>
              <a:defRPr sz="1200">
                <a:solidFill>
                  <a:schemeClr val="tx1"/>
                </a:solidFill>
                <a:latin typeface="Times New Roman" pitchFamily="18" charset="0"/>
              </a:defRPr>
            </a:lvl5pPr>
            <a:lvl6pPr marL="2562377" indent="-232943" defTabSz="949568" eaLnBrk="0" fontAlgn="base" hangingPunct="0">
              <a:spcBef>
                <a:spcPct val="30000"/>
              </a:spcBef>
              <a:spcAft>
                <a:spcPct val="0"/>
              </a:spcAft>
              <a:defRPr sz="1200">
                <a:solidFill>
                  <a:schemeClr val="tx1"/>
                </a:solidFill>
                <a:latin typeface="Times New Roman" pitchFamily="18" charset="0"/>
              </a:defRPr>
            </a:lvl6pPr>
            <a:lvl7pPr marL="3028264" indent="-232943" defTabSz="949568" eaLnBrk="0" fontAlgn="base" hangingPunct="0">
              <a:spcBef>
                <a:spcPct val="30000"/>
              </a:spcBef>
              <a:spcAft>
                <a:spcPct val="0"/>
              </a:spcAft>
              <a:defRPr sz="1200">
                <a:solidFill>
                  <a:schemeClr val="tx1"/>
                </a:solidFill>
                <a:latin typeface="Times New Roman" pitchFamily="18" charset="0"/>
              </a:defRPr>
            </a:lvl7pPr>
            <a:lvl8pPr marL="3494151" indent="-232943" defTabSz="949568" eaLnBrk="0" fontAlgn="base" hangingPunct="0">
              <a:spcBef>
                <a:spcPct val="30000"/>
              </a:spcBef>
              <a:spcAft>
                <a:spcPct val="0"/>
              </a:spcAft>
              <a:defRPr sz="1200">
                <a:solidFill>
                  <a:schemeClr val="tx1"/>
                </a:solidFill>
                <a:latin typeface="Times New Roman" pitchFamily="18" charset="0"/>
              </a:defRPr>
            </a:lvl8pPr>
            <a:lvl9pPr marL="3960038" indent="-232943" defTabSz="94956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8791A03-4225-419B-A4B7-857882319F1E}" type="slidenum">
              <a:rPr lang="en-US" altLang="en-US" smtClean="0"/>
              <a:pPr>
                <a:spcBef>
                  <a:spcPct val="0"/>
                </a:spcBef>
              </a:pPr>
              <a:t>15</a:t>
            </a:fld>
            <a:endParaRPr lang="en-US" altLang="en-US" smtClean="0"/>
          </a:p>
        </p:txBody>
      </p:sp>
    </p:spTree>
    <p:extLst>
      <p:ext uri="{BB962C8B-B14F-4D97-AF65-F5344CB8AC3E}">
        <p14:creationId xmlns:p14="http://schemas.microsoft.com/office/powerpoint/2010/main" val="2184637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5009"/>
            <a:r>
              <a:rPr lang="en-US" altLang="en-US" dirty="0" smtClean="0"/>
              <a:t>As the</a:t>
            </a:r>
            <a:r>
              <a:rPr lang="en-US" altLang="en-US" baseline="0" dirty="0" smtClean="0"/>
              <a:t> names of the students begin to appear:</a:t>
            </a:r>
          </a:p>
          <a:p>
            <a:pPr defTabSz="935009"/>
            <a:endParaRPr lang="en-US" altLang="en-US" baseline="0" dirty="0" smtClean="0"/>
          </a:p>
          <a:p>
            <a:pPr marL="232943" indent="-232943" defTabSz="935009">
              <a:buFont typeface="+mj-lt"/>
              <a:buAutoNum type="arabicPeriod"/>
            </a:pPr>
            <a:r>
              <a:rPr lang="en-US" altLang="en-US" baseline="0" dirty="0" smtClean="0"/>
              <a:t>The Test Administrator verifies the student has selected the appropriate test</a:t>
            </a:r>
          </a:p>
          <a:p>
            <a:pPr marL="232943" indent="-232943" defTabSz="935009">
              <a:buFont typeface="+mj-lt"/>
              <a:buAutoNum type="arabicPeriod"/>
            </a:pPr>
            <a:r>
              <a:rPr lang="en-US" altLang="en-US" baseline="0" dirty="0" smtClean="0"/>
              <a:t>The Test Administrator reviews the students’ test settings by selecting the “See Details” button next to each student’s name</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itchFamily="18" charset="0"/>
              </a:defRPr>
            </a:lvl1pPr>
            <a:lvl2pPr marL="757066" indent="-291179" defTabSz="949568">
              <a:spcBef>
                <a:spcPct val="30000"/>
              </a:spcBef>
              <a:defRPr sz="1200">
                <a:solidFill>
                  <a:schemeClr val="tx1"/>
                </a:solidFill>
                <a:latin typeface="Times New Roman" pitchFamily="18" charset="0"/>
              </a:defRPr>
            </a:lvl2pPr>
            <a:lvl3pPr marL="1164717" indent="-232943" defTabSz="949568">
              <a:spcBef>
                <a:spcPct val="30000"/>
              </a:spcBef>
              <a:defRPr sz="1200">
                <a:solidFill>
                  <a:schemeClr val="tx1"/>
                </a:solidFill>
                <a:latin typeface="Times New Roman" pitchFamily="18" charset="0"/>
              </a:defRPr>
            </a:lvl3pPr>
            <a:lvl4pPr marL="1630604" indent="-232943" defTabSz="949568">
              <a:spcBef>
                <a:spcPct val="30000"/>
              </a:spcBef>
              <a:defRPr sz="1200">
                <a:solidFill>
                  <a:schemeClr val="tx1"/>
                </a:solidFill>
                <a:latin typeface="Times New Roman" pitchFamily="18" charset="0"/>
              </a:defRPr>
            </a:lvl4pPr>
            <a:lvl5pPr marL="2096491" indent="-232943" defTabSz="949568">
              <a:spcBef>
                <a:spcPct val="30000"/>
              </a:spcBef>
              <a:defRPr sz="1200">
                <a:solidFill>
                  <a:schemeClr val="tx1"/>
                </a:solidFill>
                <a:latin typeface="Times New Roman" pitchFamily="18" charset="0"/>
              </a:defRPr>
            </a:lvl5pPr>
            <a:lvl6pPr marL="2562377" indent="-232943" defTabSz="949568" eaLnBrk="0" fontAlgn="base" hangingPunct="0">
              <a:spcBef>
                <a:spcPct val="30000"/>
              </a:spcBef>
              <a:spcAft>
                <a:spcPct val="0"/>
              </a:spcAft>
              <a:defRPr sz="1200">
                <a:solidFill>
                  <a:schemeClr val="tx1"/>
                </a:solidFill>
                <a:latin typeface="Times New Roman" pitchFamily="18" charset="0"/>
              </a:defRPr>
            </a:lvl6pPr>
            <a:lvl7pPr marL="3028264" indent="-232943" defTabSz="949568" eaLnBrk="0" fontAlgn="base" hangingPunct="0">
              <a:spcBef>
                <a:spcPct val="30000"/>
              </a:spcBef>
              <a:spcAft>
                <a:spcPct val="0"/>
              </a:spcAft>
              <a:defRPr sz="1200">
                <a:solidFill>
                  <a:schemeClr val="tx1"/>
                </a:solidFill>
                <a:latin typeface="Times New Roman" pitchFamily="18" charset="0"/>
              </a:defRPr>
            </a:lvl7pPr>
            <a:lvl8pPr marL="3494151" indent="-232943" defTabSz="949568" eaLnBrk="0" fontAlgn="base" hangingPunct="0">
              <a:spcBef>
                <a:spcPct val="30000"/>
              </a:spcBef>
              <a:spcAft>
                <a:spcPct val="0"/>
              </a:spcAft>
              <a:defRPr sz="1200">
                <a:solidFill>
                  <a:schemeClr val="tx1"/>
                </a:solidFill>
                <a:latin typeface="Times New Roman" pitchFamily="18" charset="0"/>
              </a:defRPr>
            </a:lvl8pPr>
            <a:lvl9pPr marL="3960038" indent="-232943" defTabSz="94956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DD81ECD-E12F-48E6-995D-F61709A66F52}" type="slidenum">
              <a:rPr lang="en-US" altLang="en-US" smtClean="0"/>
              <a:pPr>
                <a:spcBef>
                  <a:spcPct val="0"/>
                </a:spcBef>
              </a:pPr>
              <a:t>16</a:t>
            </a:fld>
            <a:endParaRPr lang="en-US" altLang="en-US" smtClean="0"/>
          </a:p>
        </p:txBody>
      </p:sp>
    </p:spTree>
    <p:extLst>
      <p:ext uri="{BB962C8B-B14F-4D97-AF65-F5344CB8AC3E}">
        <p14:creationId xmlns:p14="http://schemas.microsoft.com/office/powerpoint/2010/main" val="4049993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Prior to approving a student to begin a test:</a:t>
            </a:r>
          </a:p>
          <a:p>
            <a:endParaRPr lang="en-US" altLang="en-US" dirty="0" smtClean="0"/>
          </a:p>
          <a:p>
            <a:pPr marL="232943" indent="-232943">
              <a:buFont typeface="+mj-lt"/>
              <a:buAutoNum type="arabicPeriod"/>
            </a:pPr>
            <a:r>
              <a:rPr lang="en-US" altLang="en-US" dirty="0" smtClean="0"/>
              <a:t>The Test Administrator reviews the students’ test settings for each student that they know should have Designated Supports or Accommodations</a:t>
            </a:r>
          </a:p>
          <a:p>
            <a:pPr marL="232943" indent="-232943">
              <a:buFont typeface="+mj-lt"/>
              <a:buAutoNum type="arabicPeriod"/>
            </a:pPr>
            <a:r>
              <a:rPr lang="en-US" altLang="en-US" dirty="0" smtClean="0"/>
              <a:t>The Test Administrator selects “Set” to confirm the current test settings and return to the list of students awaiting approval OR</a:t>
            </a:r>
          </a:p>
          <a:p>
            <a:pPr marL="232943" indent="-232943">
              <a:buFont typeface="+mj-lt"/>
              <a:buAutoNum type="arabicPeriod"/>
            </a:pPr>
            <a:r>
              <a:rPr lang="en-US" altLang="en-US" dirty="0" smtClean="0"/>
              <a:t>The Test Administrator selects “Set &amp; Approve” to establish the existing settings and approve the student for testing</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itchFamily="18" charset="0"/>
              </a:defRPr>
            </a:lvl1pPr>
            <a:lvl2pPr marL="757066" indent="-291179" defTabSz="949568">
              <a:spcBef>
                <a:spcPct val="30000"/>
              </a:spcBef>
              <a:defRPr sz="1200">
                <a:solidFill>
                  <a:schemeClr val="tx1"/>
                </a:solidFill>
                <a:latin typeface="Times New Roman" pitchFamily="18" charset="0"/>
              </a:defRPr>
            </a:lvl2pPr>
            <a:lvl3pPr marL="1164717" indent="-232943" defTabSz="949568">
              <a:spcBef>
                <a:spcPct val="30000"/>
              </a:spcBef>
              <a:defRPr sz="1200">
                <a:solidFill>
                  <a:schemeClr val="tx1"/>
                </a:solidFill>
                <a:latin typeface="Times New Roman" pitchFamily="18" charset="0"/>
              </a:defRPr>
            </a:lvl3pPr>
            <a:lvl4pPr marL="1630604" indent="-232943" defTabSz="949568">
              <a:spcBef>
                <a:spcPct val="30000"/>
              </a:spcBef>
              <a:defRPr sz="1200">
                <a:solidFill>
                  <a:schemeClr val="tx1"/>
                </a:solidFill>
                <a:latin typeface="Times New Roman" pitchFamily="18" charset="0"/>
              </a:defRPr>
            </a:lvl4pPr>
            <a:lvl5pPr marL="2096491" indent="-232943" defTabSz="949568">
              <a:spcBef>
                <a:spcPct val="30000"/>
              </a:spcBef>
              <a:defRPr sz="1200">
                <a:solidFill>
                  <a:schemeClr val="tx1"/>
                </a:solidFill>
                <a:latin typeface="Times New Roman" pitchFamily="18" charset="0"/>
              </a:defRPr>
            </a:lvl5pPr>
            <a:lvl6pPr marL="2562377" indent="-232943" defTabSz="949568" eaLnBrk="0" fontAlgn="base" hangingPunct="0">
              <a:spcBef>
                <a:spcPct val="30000"/>
              </a:spcBef>
              <a:spcAft>
                <a:spcPct val="0"/>
              </a:spcAft>
              <a:defRPr sz="1200">
                <a:solidFill>
                  <a:schemeClr val="tx1"/>
                </a:solidFill>
                <a:latin typeface="Times New Roman" pitchFamily="18" charset="0"/>
              </a:defRPr>
            </a:lvl6pPr>
            <a:lvl7pPr marL="3028264" indent="-232943" defTabSz="949568" eaLnBrk="0" fontAlgn="base" hangingPunct="0">
              <a:spcBef>
                <a:spcPct val="30000"/>
              </a:spcBef>
              <a:spcAft>
                <a:spcPct val="0"/>
              </a:spcAft>
              <a:defRPr sz="1200">
                <a:solidFill>
                  <a:schemeClr val="tx1"/>
                </a:solidFill>
                <a:latin typeface="Times New Roman" pitchFamily="18" charset="0"/>
              </a:defRPr>
            </a:lvl7pPr>
            <a:lvl8pPr marL="3494151" indent="-232943" defTabSz="949568" eaLnBrk="0" fontAlgn="base" hangingPunct="0">
              <a:spcBef>
                <a:spcPct val="30000"/>
              </a:spcBef>
              <a:spcAft>
                <a:spcPct val="0"/>
              </a:spcAft>
              <a:defRPr sz="1200">
                <a:solidFill>
                  <a:schemeClr val="tx1"/>
                </a:solidFill>
                <a:latin typeface="Times New Roman" pitchFamily="18" charset="0"/>
              </a:defRPr>
            </a:lvl8pPr>
            <a:lvl9pPr marL="3960038" indent="-232943" defTabSz="94956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335C36A-A7CE-4A21-BD99-2C5C8D001280}" type="slidenum">
              <a:rPr lang="en-US" altLang="en-US" smtClean="0"/>
              <a:pPr>
                <a:spcBef>
                  <a:spcPct val="0"/>
                </a:spcBef>
              </a:pPr>
              <a:t>17</a:t>
            </a:fld>
            <a:endParaRPr lang="en-US" altLang="en-US" smtClean="0"/>
          </a:p>
        </p:txBody>
      </p:sp>
    </p:spTree>
    <p:extLst>
      <p:ext uri="{BB962C8B-B14F-4D97-AF65-F5344CB8AC3E}">
        <p14:creationId xmlns:p14="http://schemas.microsoft.com/office/powerpoint/2010/main" val="2870862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5009"/>
            <a:r>
              <a:rPr lang="en-US" altLang="en-US" dirty="0" smtClean="0"/>
              <a:t>Once the Test Administrator has reviewed the students test settings:</a:t>
            </a:r>
          </a:p>
          <a:p>
            <a:pPr defTabSz="935009"/>
            <a:endParaRPr lang="en-US" altLang="en-US" dirty="0" smtClean="0"/>
          </a:p>
          <a:p>
            <a:pPr marL="232943" indent="-232943" defTabSz="935009">
              <a:buFont typeface="+mj-lt"/>
              <a:buAutoNum type="arabicPeriod"/>
            </a:pPr>
            <a:r>
              <a:rPr lang="en-US" altLang="en-US" dirty="0" smtClean="0"/>
              <a:t>The Test Administrator can approve the student to begin the test</a:t>
            </a:r>
          </a:p>
          <a:p>
            <a:pPr marL="232943" indent="-232943" defTabSz="935009">
              <a:buFont typeface="+mj-lt"/>
              <a:buAutoNum type="arabicPeriod"/>
            </a:pPr>
            <a:r>
              <a:rPr lang="en-US" altLang="en-US" dirty="0" smtClean="0"/>
              <a:t>If a student’s test settings are incorrect, the Test Administrator should deny the student, contact the CAASPP Coordinator to correct the test settings in TOMS and test the student on another day</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itchFamily="18" charset="0"/>
              </a:defRPr>
            </a:lvl1pPr>
            <a:lvl2pPr marL="757066" indent="-291179" defTabSz="949568">
              <a:spcBef>
                <a:spcPct val="30000"/>
              </a:spcBef>
              <a:defRPr sz="1200">
                <a:solidFill>
                  <a:schemeClr val="tx1"/>
                </a:solidFill>
                <a:latin typeface="Times New Roman" pitchFamily="18" charset="0"/>
              </a:defRPr>
            </a:lvl2pPr>
            <a:lvl3pPr marL="1164717" indent="-232943" defTabSz="949568">
              <a:spcBef>
                <a:spcPct val="30000"/>
              </a:spcBef>
              <a:defRPr sz="1200">
                <a:solidFill>
                  <a:schemeClr val="tx1"/>
                </a:solidFill>
                <a:latin typeface="Times New Roman" pitchFamily="18" charset="0"/>
              </a:defRPr>
            </a:lvl3pPr>
            <a:lvl4pPr marL="1630604" indent="-232943" defTabSz="949568">
              <a:spcBef>
                <a:spcPct val="30000"/>
              </a:spcBef>
              <a:defRPr sz="1200">
                <a:solidFill>
                  <a:schemeClr val="tx1"/>
                </a:solidFill>
                <a:latin typeface="Times New Roman" pitchFamily="18" charset="0"/>
              </a:defRPr>
            </a:lvl4pPr>
            <a:lvl5pPr marL="2096491" indent="-232943" defTabSz="949568">
              <a:spcBef>
                <a:spcPct val="30000"/>
              </a:spcBef>
              <a:defRPr sz="1200">
                <a:solidFill>
                  <a:schemeClr val="tx1"/>
                </a:solidFill>
                <a:latin typeface="Times New Roman" pitchFamily="18" charset="0"/>
              </a:defRPr>
            </a:lvl5pPr>
            <a:lvl6pPr marL="2562377" indent="-232943" defTabSz="949568" eaLnBrk="0" fontAlgn="base" hangingPunct="0">
              <a:spcBef>
                <a:spcPct val="30000"/>
              </a:spcBef>
              <a:spcAft>
                <a:spcPct val="0"/>
              </a:spcAft>
              <a:defRPr sz="1200">
                <a:solidFill>
                  <a:schemeClr val="tx1"/>
                </a:solidFill>
                <a:latin typeface="Times New Roman" pitchFamily="18" charset="0"/>
              </a:defRPr>
            </a:lvl6pPr>
            <a:lvl7pPr marL="3028264" indent="-232943" defTabSz="949568" eaLnBrk="0" fontAlgn="base" hangingPunct="0">
              <a:spcBef>
                <a:spcPct val="30000"/>
              </a:spcBef>
              <a:spcAft>
                <a:spcPct val="0"/>
              </a:spcAft>
              <a:defRPr sz="1200">
                <a:solidFill>
                  <a:schemeClr val="tx1"/>
                </a:solidFill>
                <a:latin typeface="Times New Roman" pitchFamily="18" charset="0"/>
              </a:defRPr>
            </a:lvl7pPr>
            <a:lvl8pPr marL="3494151" indent="-232943" defTabSz="949568" eaLnBrk="0" fontAlgn="base" hangingPunct="0">
              <a:spcBef>
                <a:spcPct val="30000"/>
              </a:spcBef>
              <a:spcAft>
                <a:spcPct val="0"/>
              </a:spcAft>
              <a:defRPr sz="1200">
                <a:solidFill>
                  <a:schemeClr val="tx1"/>
                </a:solidFill>
                <a:latin typeface="Times New Roman" pitchFamily="18" charset="0"/>
              </a:defRPr>
            </a:lvl8pPr>
            <a:lvl9pPr marL="3960038" indent="-232943" defTabSz="94956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DD81ECD-E12F-48E6-995D-F61709A66F52}" type="slidenum">
              <a:rPr lang="en-US" altLang="en-US" smtClean="0"/>
              <a:pPr>
                <a:spcBef>
                  <a:spcPct val="0"/>
                </a:spcBef>
              </a:pPr>
              <a:t>18</a:t>
            </a:fld>
            <a:endParaRPr lang="en-US" altLang="en-US" smtClean="0"/>
          </a:p>
        </p:txBody>
      </p:sp>
    </p:spTree>
    <p:extLst>
      <p:ext uri="{BB962C8B-B14F-4D97-AF65-F5344CB8AC3E}">
        <p14:creationId xmlns:p14="http://schemas.microsoft.com/office/powerpoint/2010/main" val="4165493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Denying a student to begin a test session is</a:t>
            </a:r>
            <a:r>
              <a:rPr lang="en-US" baseline="0" dirty="0" smtClean="0"/>
              <a:t> to be considered under the following circumstances:</a:t>
            </a:r>
          </a:p>
          <a:p>
            <a:endParaRPr lang="en-US" baseline="0" dirty="0" smtClean="0"/>
          </a:p>
          <a:p>
            <a:pPr marL="232943" indent="-232943">
              <a:buFont typeface="+mj-lt"/>
              <a:buAutoNum type="arabicPeriod"/>
            </a:pPr>
            <a:r>
              <a:rPr lang="en-US" dirty="0" smtClean="0"/>
              <a:t>If student selected the wrong test</a:t>
            </a:r>
          </a:p>
          <a:p>
            <a:pPr marL="232943" indent="-232943">
              <a:buFont typeface="+mj-lt"/>
              <a:buAutoNum type="arabicPeriod"/>
            </a:pPr>
            <a:r>
              <a:rPr lang="en-US" dirty="0" smtClean="0"/>
              <a:t>If administering the  Performance Task</a:t>
            </a:r>
            <a:r>
              <a:rPr lang="en-US" baseline="0" dirty="0" smtClean="0"/>
              <a:t> and the </a:t>
            </a:r>
            <a:r>
              <a:rPr lang="en-US" dirty="0" smtClean="0"/>
              <a:t>student has not participated in the classroom activity</a:t>
            </a:r>
          </a:p>
          <a:p>
            <a:pPr marL="232943" indent="-232943">
              <a:buFont typeface="+mj-lt"/>
              <a:buAutoNum type="arabicPeriod"/>
            </a:pPr>
            <a:r>
              <a:rPr lang="en-US" dirty="0" smtClean="0"/>
              <a:t>If student’s grade level is incorrect</a:t>
            </a:r>
          </a:p>
          <a:p>
            <a:pPr marL="232943" indent="-232943">
              <a:buFont typeface="+mj-lt"/>
              <a:buAutoNum type="arabicPeriod"/>
            </a:pPr>
            <a:r>
              <a:rPr lang="en-US" dirty="0" smtClean="0"/>
              <a:t>If student’s required Designated Supports and/or Accommodations are missing or incorrect</a:t>
            </a:r>
          </a:p>
        </p:txBody>
      </p:sp>
      <p:sp>
        <p:nvSpPr>
          <p:cNvPr id="4" name="Slide Number Placeholder 3"/>
          <p:cNvSpPr>
            <a:spLocks noGrp="1"/>
          </p:cNvSpPr>
          <p:nvPr>
            <p:ph type="sldNum" sz="quarter" idx="10"/>
          </p:nvPr>
        </p:nvSpPr>
        <p:spPr/>
        <p:txBody>
          <a:bodyPr/>
          <a:lstStyle/>
          <a:p>
            <a:fld id="{66DA0179-13A6-4397-A667-99E451554B1A}" type="slidenum">
              <a:rPr lang="en-US" smtClean="0"/>
              <a:pPr/>
              <a:t>19</a:t>
            </a:fld>
            <a:endParaRPr lang="en-US"/>
          </a:p>
        </p:txBody>
      </p:sp>
    </p:spTree>
    <p:extLst>
      <p:ext uri="{BB962C8B-B14F-4D97-AF65-F5344CB8AC3E}">
        <p14:creationId xmlns:p14="http://schemas.microsoft.com/office/powerpoint/2010/main" val="3552693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preparation</a:t>
            </a:r>
            <a:r>
              <a:rPr lang="en-US" baseline="0" dirty="0" smtClean="0"/>
              <a:t> for a test session, Test Administrators will want to have the following materials ready and available:</a:t>
            </a:r>
          </a:p>
          <a:p>
            <a:endParaRPr lang="en-US" baseline="0" dirty="0" smtClean="0"/>
          </a:p>
          <a:p>
            <a:pPr marL="232943" indent="-232943">
              <a:buFont typeface="+mj-lt"/>
              <a:buAutoNum type="arabicPeriod"/>
            </a:pPr>
            <a:r>
              <a:rPr lang="en-US" dirty="0" smtClean="0"/>
              <a:t>Students Log0n Credentials</a:t>
            </a:r>
          </a:p>
          <a:p>
            <a:pPr marL="232943" indent="-232943">
              <a:buFont typeface="+mj-lt"/>
              <a:buAutoNum type="arabicPeriod"/>
            </a:pPr>
            <a:r>
              <a:rPr lang="en-US" dirty="0" smtClean="0"/>
              <a:t>Directions For Administration (DFAs)</a:t>
            </a:r>
          </a:p>
          <a:p>
            <a:pPr marL="274320" indent="0">
              <a:buFont typeface="+mj-lt"/>
              <a:buNone/>
            </a:pPr>
            <a:r>
              <a:rPr lang="en-US" baseline="0" dirty="0" smtClean="0"/>
              <a:t>This is the document that Test Administrators will use as their script during the administration of a test session.  Test Administrators must pay attention to the sections titled “Say.”  Must read everything as written in the “Say” boxes.</a:t>
            </a:r>
            <a:endParaRPr lang="en-US" dirty="0" smtClean="0"/>
          </a:p>
          <a:p>
            <a:pPr marL="232943" indent="-232943">
              <a:buFont typeface="+mj-lt"/>
              <a:buAutoNum type="arabicPeriod" startAt="3"/>
            </a:pPr>
            <a:r>
              <a:rPr lang="en-US" dirty="0" smtClean="0"/>
              <a:t>Earbuds</a:t>
            </a:r>
          </a:p>
          <a:p>
            <a:pPr marL="232943" indent="-232943">
              <a:buFont typeface="+mj-lt"/>
              <a:buAutoNum type="arabicPeriod" startAt="3"/>
            </a:pPr>
            <a:r>
              <a:rPr lang="en-US" dirty="0" smtClean="0"/>
              <a:t>Student Roster of students to be tested</a:t>
            </a:r>
          </a:p>
          <a:p>
            <a:pPr marL="232943" indent="-232943">
              <a:buFont typeface="+mj-lt"/>
              <a:buAutoNum type="arabicPeriod" startAt="3"/>
            </a:pPr>
            <a:r>
              <a:rPr lang="en-US" dirty="0" smtClean="0"/>
              <a:t>Scratch paper for students</a:t>
            </a:r>
          </a:p>
          <a:p>
            <a:pPr marL="232943" indent="-232943">
              <a:buFont typeface="+mj-lt"/>
              <a:buAutoNum type="arabicPeriod" startAt="3"/>
            </a:pPr>
            <a:r>
              <a:rPr lang="en-US" dirty="0" smtClean="0"/>
              <a:t>Pencils</a:t>
            </a:r>
          </a:p>
          <a:p>
            <a:pPr marL="232943" marR="0" indent="-232943" algn="l" defTabSz="914400" rtl="0" eaLnBrk="1" fontAlgn="auto" latinLnBrk="0" hangingPunct="1">
              <a:lnSpc>
                <a:spcPct val="100000"/>
              </a:lnSpc>
              <a:spcBef>
                <a:spcPts val="0"/>
              </a:spcBef>
              <a:spcAft>
                <a:spcPts val="0"/>
              </a:spcAft>
              <a:buClrTx/>
              <a:buSzTx/>
              <a:buFont typeface="+mj-lt"/>
              <a:buAutoNum type="arabicPeriod" startAt="3"/>
              <a:tabLst/>
              <a:defRPr/>
            </a:pPr>
            <a:r>
              <a:rPr lang="en-US" dirty="0" smtClean="0"/>
              <a:t>Required test security signs</a:t>
            </a:r>
          </a:p>
          <a:p>
            <a:pPr marL="0" indent="0">
              <a:buFont typeface="+mj-lt"/>
              <a:buNone/>
            </a:pPr>
            <a:endParaRPr lang="en-US" dirty="0" smtClean="0"/>
          </a:p>
        </p:txBody>
      </p:sp>
      <p:sp>
        <p:nvSpPr>
          <p:cNvPr id="4" name="Slide Number Placeholder 3"/>
          <p:cNvSpPr>
            <a:spLocks noGrp="1"/>
          </p:cNvSpPr>
          <p:nvPr>
            <p:ph type="sldNum" sz="quarter" idx="10"/>
          </p:nvPr>
        </p:nvSpPr>
        <p:spPr/>
        <p:txBody>
          <a:bodyPr/>
          <a:lstStyle/>
          <a:p>
            <a:fld id="{66DA0179-13A6-4397-A667-99E451554B1A}" type="slidenum">
              <a:rPr lang="en-US" smtClean="0"/>
              <a:pPr/>
              <a:t>2</a:t>
            </a:fld>
            <a:endParaRPr lang="en-US"/>
          </a:p>
        </p:txBody>
      </p:sp>
    </p:spTree>
    <p:extLst>
      <p:ext uri="{BB962C8B-B14F-4D97-AF65-F5344CB8AC3E}">
        <p14:creationId xmlns:p14="http://schemas.microsoft.com/office/powerpoint/2010/main" val="1736726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defTabSz="935009">
              <a:buFont typeface="+mj-lt"/>
              <a:buAutoNum type="arabicPeriod"/>
            </a:pPr>
            <a:r>
              <a:rPr lang="en-US" altLang="en-US" dirty="0" smtClean="0"/>
              <a:t>Once the Test Administrator approves the student to begin the test, they will receive an important notification asking the Test Administrator to confirm that they want to approve the student to take the selected test.</a:t>
            </a:r>
            <a:r>
              <a:rPr lang="en-US" altLang="en-US" baseline="0" dirty="0" smtClean="0"/>
              <a:t>  </a:t>
            </a:r>
            <a:r>
              <a:rPr lang="en-US" altLang="en-US" dirty="0" smtClean="0"/>
              <a:t>If the Test Administrator is certain that they want to approve the student to take the selected test, they are to confirm their approval.</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itchFamily="18" charset="0"/>
              </a:defRPr>
            </a:lvl1pPr>
            <a:lvl2pPr marL="757066" indent="-291179" defTabSz="949568">
              <a:spcBef>
                <a:spcPct val="30000"/>
              </a:spcBef>
              <a:defRPr sz="1200">
                <a:solidFill>
                  <a:schemeClr val="tx1"/>
                </a:solidFill>
                <a:latin typeface="Times New Roman" pitchFamily="18" charset="0"/>
              </a:defRPr>
            </a:lvl2pPr>
            <a:lvl3pPr marL="1164717" indent="-232943" defTabSz="949568">
              <a:spcBef>
                <a:spcPct val="30000"/>
              </a:spcBef>
              <a:defRPr sz="1200">
                <a:solidFill>
                  <a:schemeClr val="tx1"/>
                </a:solidFill>
                <a:latin typeface="Times New Roman" pitchFamily="18" charset="0"/>
              </a:defRPr>
            </a:lvl3pPr>
            <a:lvl4pPr marL="1630604" indent="-232943" defTabSz="949568">
              <a:spcBef>
                <a:spcPct val="30000"/>
              </a:spcBef>
              <a:defRPr sz="1200">
                <a:solidFill>
                  <a:schemeClr val="tx1"/>
                </a:solidFill>
                <a:latin typeface="Times New Roman" pitchFamily="18" charset="0"/>
              </a:defRPr>
            </a:lvl4pPr>
            <a:lvl5pPr marL="2096491" indent="-232943" defTabSz="949568">
              <a:spcBef>
                <a:spcPct val="30000"/>
              </a:spcBef>
              <a:defRPr sz="1200">
                <a:solidFill>
                  <a:schemeClr val="tx1"/>
                </a:solidFill>
                <a:latin typeface="Times New Roman" pitchFamily="18" charset="0"/>
              </a:defRPr>
            </a:lvl5pPr>
            <a:lvl6pPr marL="2562377" indent="-232943" defTabSz="949568" eaLnBrk="0" fontAlgn="base" hangingPunct="0">
              <a:spcBef>
                <a:spcPct val="30000"/>
              </a:spcBef>
              <a:spcAft>
                <a:spcPct val="0"/>
              </a:spcAft>
              <a:defRPr sz="1200">
                <a:solidFill>
                  <a:schemeClr val="tx1"/>
                </a:solidFill>
                <a:latin typeface="Times New Roman" pitchFamily="18" charset="0"/>
              </a:defRPr>
            </a:lvl6pPr>
            <a:lvl7pPr marL="3028264" indent="-232943" defTabSz="949568" eaLnBrk="0" fontAlgn="base" hangingPunct="0">
              <a:spcBef>
                <a:spcPct val="30000"/>
              </a:spcBef>
              <a:spcAft>
                <a:spcPct val="0"/>
              </a:spcAft>
              <a:defRPr sz="1200">
                <a:solidFill>
                  <a:schemeClr val="tx1"/>
                </a:solidFill>
                <a:latin typeface="Times New Roman" pitchFamily="18" charset="0"/>
              </a:defRPr>
            </a:lvl7pPr>
            <a:lvl8pPr marL="3494151" indent="-232943" defTabSz="949568" eaLnBrk="0" fontAlgn="base" hangingPunct="0">
              <a:spcBef>
                <a:spcPct val="30000"/>
              </a:spcBef>
              <a:spcAft>
                <a:spcPct val="0"/>
              </a:spcAft>
              <a:defRPr sz="1200">
                <a:solidFill>
                  <a:schemeClr val="tx1"/>
                </a:solidFill>
                <a:latin typeface="Times New Roman" pitchFamily="18" charset="0"/>
              </a:defRPr>
            </a:lvl8pPr>
            <a:lvl9pPr marL="3960038" indent="-232943" defTabSz="94956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DD81ECD-E12F-48E6-995D-F61709A66F52}" type="slidenum">
              <a:rPr lang="en-US" altLang="en-US" smtClean="0"/>
              <a:pPr>
                <a:spcBef>
                  <a:spcPct val="0"/>
                </a:spcBef>
              </a:pPr>
              <a:t>20</a:t>
            </a:fld>
            <a:endParaRPr lang="en-US" altLang="en-US" smtClean="0"/>
          </a:p>
        </p:txBody>
      </p:sp>
    </p:spTree>
    <p:extLst>
      <p:ext uri="{BB962C8B-B14F-4D97-AF65-F5344CB8AC3E}">
        <p14:creationId xmlns:p14="http://schemas.microsoft.com/office/powerpoint/2010/main" val="1272142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a:buFont typeface="+mj-lt"/>
              <a:buAutoNum type="arabicPeriod"/>
            </a:pPr>
            <a:r>
              <a:rPr lang="en-US" altLang="en-US" dirty="0" smtClean="0"/>
              <a:t>Once the student has been approved to begin the test, the student will verify the test information and settings</a:t>
            </a:r>
            <a:r>
              <a:rPr lang="en-US" altLang="en-US" baseline="0" dirty="0" smtClean="0"/>
              <a:t> and t</a:t>
            </a:r>
            <a:r>
              <a:rPr lang="en-US" altLang="en-US" dirty="0" smtClean="0"/>
              <a:t>he student will select “Yes, Start My Test” to begin testing or “No” if their settings are incorrect.</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itchFamily="18" charset="0"/>
              </a:defRPr>
            </a:lvl1pPr>
            <a:lvl2pPr marL="757066" indent="-291179" defTabSz="949568">
              <a:spcBef>
                <a:spcPct val="30000"/>
              </a:spcBef>
              <a:defRPr sz="1200">
                <a:solidFill>
                  <a:schemeClr val="tx1"/>
                </a:solidFill>
                <a:latin typeface="Times New Roman" pitchFamily="18" charset="0"/>
              </a:defRPr>
            </a:lvl2pPr>
            <a:lvl3pPr marL="1164717" indent="-232943" defTabSz="949568">
              <a:spcBef>
                <a:spcPct val="30000"/>
              </a:spcBef>
              <a:defRPr sz="1200">
                <a:solidFill>
                  <a:schemeClr val="tx1"/>
                </a:solidFill>
                <a:latin typeface="Times New Roman" pitchFamily="18" charset="0"/>
              </a:defRPr>
            </a:lvl3pPr>
            <a:lvl4pPr marL="1630604" indent="-232943" defTabSz="949568">
              <a:spcBef>
                <a:spcPct val="30000"/>
              </a:spcBef>
              <a:defRPr sz="1200">
                <a:solidFill>
                  <a:schemeClr val="tx1"/>
                </a:solidFill>
                <a:latin typeface="Times New Roman" pitchFamily="18" charset="0"/>
              </a:defRPr>
            </a:lvl4pPr>
            <a:lvl5pPr marL="2096491" indent="-232943" defTabSz="949568">
              <a:spcBef>
                <a:spcPct val="30000"/>
              </a:spcBef>
              <a:defRPr sz="1200">
                <a:solidFill>
                  <a:schemeClr val="tx1"/>
                </a:solidFill>
                <a:latin typeface="Times New Roman" pitchFamily="18" charset="0"/>
              </a:defRPr>
            </a:lvl5pPr>
            <a:lvl6pPr marL="2562377" indent="-232943" defTabSz="949568" eaLnBrk="0" fontAlgn="base" hangingPunct="0">
              <a:spcBef>
                <a:spcPct val="30000"/>
              </a:spcBef>
              <a:spcAft>
                <a:spcPct val="0"/>
              </a:spcAft>
              <a:defRPr sz="1200">
                <a:solidFill>
                  <a:schemeClr val="tx1"/>
                </a:solidFill>
                <a:latin typeface="Times New Roman" pitchFamily="18" charset="0"/>
              </a:defRPr>
            </a:lvl6pPr>
            <a:lvl7pPr marL="3028264" indent="-232943" defTabSz="949568" eaLnBrk="0" fontAlgn="base" hangingPunct="0">
              <a:spcBef>
                <a:spcPct val="30000"/>
              </a:spcBef>
              <a:spcAft>
                <a:spcPct val="0"/>
              </a:spcAft>
              <a:defRPr sz="1200">
                <a:solidFill>
                  <a:schemeClr val="tx1"/>
                </a:solidFill>
                <a:latin typeface="Times New Roman" pitchFamily="18" charset="0"/>
              </a:defRPr>
            </a:lvl7pPr>
            <a:lvl8pPr marL="3494151" indent="-232943" defTabSz="949568" eaLnBrk="0" fontAlgn="base" hangingPunct="0">
              <a:spcBef>
                <a:spcPct val="30000"/>
              </a:spcBef>
              <a:spcAft>
                <a:spcPct val="0"/>
              </a:spcAft>
              <a:defRPr sz="1200">
                <a:solidFill>
                  <a:schemeClr val="tx1"/>
                </a:solidFill>
                <a:latin typeface="Times New Roman" pitchFamily="18" charset="0"/>
              </a:defRPr>
            </a:lvl8pPr>
            <a:lvl9pPr marL="3960038" indent="-232943" defTabSz="94956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256D64D-0665-4E55-B542-71123B1610BE}" type="slidenum">
              <a:rPr lang="en-US" altLang="en-US" smtClean="0"/>
              <a:pPr>
                <a:spcBef>
                  <a:spcPct val="0"/>
                </a:spcBef>
              </a:pPr>
              <a:t>21</a:t>
            </a:fld>
            <a:endParaRPr lang="en-US" altLang="en-US" smtClean="0"/>
          </a:p>
        </p:txBody>
      </p:sp>
    </p:spTree>
    <p:extLst>
      <p:ext uri="{BB962C8B-B14F-4D97-AF65-F5344CB8AC3E}">
        <p14:creationId xmlns:p14="http://schemas.microsoft.com/office/powerpoint/2010/main" val="144567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9415" indent="-349415">
              <a:buFont typeface="+mj-lt"/>
              <a:buAutoNum type="arabicPeriod"/>
              <a:defRPr/>
            </a:pPr>
            <a:r>
              <a:rPr lang="en-US" altLang="en-US" dirty="0"/>
              <a:t>If a student has a </a:t>
            </a:r>
            <a:r>
              <a:rPr lang="en-US" altLang="en-US" b="1" dirty="0"/>
              <a:t>text-to-speech </a:t>
            </a:r>
            <a:r>
              <a:rPr lang="en-US" altLang="en-US" dirty="0" smtClean="0"/>
              <a:t>Accommodation, </a:t>
            </a:r>
            <a:r>
              <a:rPr lang="en-US" altLang="en-US" dirty="0"/>
              <a:t>he or she will verify the audio checks through their earbuds.</a:t>
            </a:r>
          </a:p>
          <a:p>
            <a:pPr marL="349415" indent="-349415">
              <a:buFont typeface="+mj-lt"/>
              <a:buAutoNum type="arabicPeriod"/>
              <a:defRPr/>
            </a:pPr>
            <a:r>
              <a:rPr lang="en-US" altLang="en-US" dirty="0"/>
              <a:t>If a student is taking a </a:t>
            </a:r>
            <a:r>
              <a:rPr lang="en-US" altLang="en-US" b="1" dirty="0"/>
              <a:t>test with ELA listening items</a:t>
            </a:r>
            <a:r>
              <a:rPr lang="en-US" altLang="en-US" dirty="0"/>
              <a:t>, he or she will verify the audio checks through their earbuds.</a:t>
            </a:r>
          </a:p>
          <a:p>
            <a:endParaRPr lang="en-US" altLang="en-US" dirty="0"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itchFamily="18" charset="0"/>
              </a:defRPr>
            </a:lvl1pPr>
            <a:lvl2pPr marL="757066" indent="-291179" defTabSz="949568">
              <a:spcBef>
                <a:spcPct val="30000"/>
              </a:spcBef>
              <a:defRPr sz="1200">
                <a:solidFill>
                  <a:schemeClr val="tx1"/>
                </a:solidFill>
                <a:latin typeface="Times New Roman" pitchFamily="18" charset="0"/>
              </a:defRPr>
            </a:lvl2pPr>
            <a:lvl3pPr marL="1164717" indent="-232943" defTabSz="949568">
              <a:spcBef>
                <a:spcPct val="30000"/>
              </a:spcBef>
              <a:defRPr sz="1200">
                <a:solidFill>
                  <a:schemeClr val="tx1"/>
                </a:solidFill>
                <a:latin typeface="Times New Roman" pitchFamily="18" charset="0"/>
              </a:defRPr>
            </a:lvl3pPr>
            <a:lvl4pPr marL="1630604" indent="-232943" defTabSz="949568">
              <a:spcBef>
                <a:spcPct val="30000"/>
              </a:spcBef>
              <a:defRPr sz="1200">
                <a:solidFill>
                  <a:schemeClr val="tx1"/>
                </a:solidFill>
                <a:latin typeface="Times New Roman" pitchFamily="18" charset="0"/>
              </a:defRPr>
            </a:lvl4pPr>
            <a:lvl5pPr marL="2096491" indent="-232943" defTabSz="949568">
              <a:spcBef>
                <a:spcPct val="30000"/>
              </a:spcBef>
              <a:defRPr sz="1200">
                <a:solidFill>
                  <a:schemeClr val="tx1"/>
                </a:solidFill>
                <a:latin typeface="Times New Roman" pitchFamily="18" charset="0"/>
              </a:defRPr>
            </a:lvl5pPr>
            <a:lvl6pPr marL="2562377" indent="-232943" defTabSz="949568" eaLnBrk="0" fontAlgn="base" hangingPunct="0">
              <a:spcBef>
                <a:spcPct val="30000"/>
              </a:spcBef>
              <a:spcAft>
                <a:spcPct val="0"/>
              </a:spcAft>
              <a:defRPr sz="1200">
                <a:solidFill>
                  <a:schemeClr val="tx1"/>
                </a:solidFill>
                <a:latin typeface="Times New Roman" pitchFamily="18" charset="0"/>
              </a:defRPr>
            </a:lvl6pPr>
            <a:lvl7pPr marL="3028264" indent="-232943" defTabSz="949568" eaLnBrk="0" fontAlgn="base" hangingPunct="0">
              <a:spcBef>
                <a:spcPct val="30000"/>
              </a:spcBef>
              <a:spcAft>
                <a:spcPct val="0"/>
              </a:spcAft>
              <a:defRPr sz="1200">
                <a:solidFill>
                  <a:schemeClr val="tx1"/>
                </a:solidFill>
                <a:latin typeface="Times New Roman" pitchFamily="18" charset="0"/>
              </a:defRPr>
            </a:lvl7pPr>
            <a:lvl8pPr marL="3494151" indent="-232943" defTabSz="949568" eaLnBrk="0" fontAlgn="base" hangingPunct="0">
              <a:spcBef>
                <a:spcPct val="30000"/>
              </a:spcBef>
              <a:spcAft>
                <a:spcPct val="0"/>
              </a:spcAft>
              <a:defRPr sz="1200">
                <a:solidFill>
                  <a:schemeClr val="tx1"/>
                </a:solidFill>
                <a:latin typeface="Times New Roman" pitchFamily="18" charset="0"/>
              </a:defRPr>
            </a:lvl8pPr>
            <a:lvl9pPr marL="3960038" indent="-232943" defTabSz="94956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297FA08-C0A6-4560-8011-484E051CF3DB}" type="slidenum">
              <a:rPr lang="en-US" altLang="en-US" smtClean="0"/>
              <a:pPr>
                <a:spcBef>
                  <a:spcPct val="0"/>
                </a:spcBef>
              </a:pPr>
              <a:t>22</a:t>
            </a:fld>
            <a:endParaRPr lang="en-US" altLang="en-US" smtClean="0"/>
          </a:p>
        </p:txBody>
      </p:sp>
    </p:spTree>
    <p:extLst>
      <p:ext uri="{BB962C8B-B14F-4D97-AF65-F5344CB8AC3E}">
        <p14:creationId xmlns:p14="http://schemas.microsoft.com/office/powerpoint/2010/main" val="565981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a:spcAft>
                <a:spcPct val="0"/>
              </a:spcAft>
              <a:buFont typeface="+mj-lt"/>
              <a:buAutoNum type="arabicPeriod"/>
              <a:defRPr/>
            </a:pPr>
            <a:r>
              <a:rPr lang="en-US" altLang="en-US" dirty="0"/>
              <a:t>Before the student begins testing they will see the </a:t>
            </a:r>
            <a:r>
              <a:rPr lang="en-US" altLang="en-US" i="1" dirty="0"/>
              <a:t>Test Instructions and Help</a:t>
            </a:r>
            <a:r>
              <a:rPr lang="en-US" altLang="en-US" dirty="0"/>
              <a:t> page. Test Administrators may have students review the test instructions at this time. </a:t>
            </a:r>
          </a:p>
          <a:p>
            <a:pPr marL="232943" indent="-232943">
              <a:spcAft>
                <a:spcPct val="0"/>
              </a:spcAft>
              <a:buFont typeface="+mj-lt"/>
              <a:buAutoNum type="arabicPeriod"/>
              <a:defRPr/>
            </a:pPr>
            <a:r>
              <a:rPr lang="en-US" altLang="en-US" dirty="0"/>
              <a:t>After reviewing the test instructions, students will select “Begin Test Now” to begin testing.</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itchFamily="18" charset="0"/>
              </a:defRPr>
            </a:lvl1pPr>
            <a:lvl2pPr marL="757066" indent="-291179" defTabSz="949568">
              <a:spcBef>
                <a:spcPct val="30000"/>
              </a:spcBef>
              <a:defRPr sz="1200">
                <a:solidFill>
                  <a:schemeClr val="tx1"/>
                </a:solidFill>
                <a:latin typeface="Times New Roman" pitchFamily="18" charset="0"/>
              </a:defRPr>
            </a:lvl2pPr>
            <a:lvl3pPr marL="1164717" indent="-232943" defTabSz="949568">
              <a:spcBef>
                <a:spcPct val="30000"/>
              </a:spcBef>
              <a:defRPr sz="1200">
                <a:solidFill>
                  <a:schemeClr val="tx1"/>
                </a:solidFill>
                <a:latin typeface="Times New Roman" pitchFamily="18" charset="0"/>
              </a:defRPr>
            </a:lvl3pPr>
            <a:lvl4pPr marL="1630604" indent="-232943" defTabSz="949568">
              <a:spcBef>
                <a:spcPct val="30000"/>
              </a:spcBef>
              <a:defRPr sz="1200">
                <a:solidFill>
                  <a:schemeClr val="tx1"/>
                </a:solidFill>
                <a:latin typeface="Times New Roman" pitchFamily="18" charset="0"/>
              </a:defRPr>
            </a:lvl4pPr>
            <a:lvl5pPr marL="2096491" indent="-232943" defTabSz="949568">
              <a:spcBef>
                <a:spcPct val="30000"/>
              </a:spcBef>
              <a:defRPr sz="1200">
                <a:solidFill>
                  <a:schemeClr val="tx1"/>
                </a:solidFill>
                <a:latin typeface="Times New Roman" pitchFamily="18" charset="0"/>
              </a:defRPr>
            </a:lvl5pPr>
            <a:lvl6pPr marL="2562377" indent="-232943" defTabSz="949568" eaLnBrk="0" fontAlgn="base" hangingPunct="0">
              <a:spcBef>
                <a:spcPct val="30000"/>
              </a:spcBef>
              <a:spcAft>
                <a:spcPct val="0"/>
              </a:spcAft>
              <a:defRPr sz="1200">
                <a:solidFill>
                  <a:schemeClr val="tx1"/>
                </a:solidFill>
                <a:latin typeface="Times New Roman" pitchFamily="18" charset="0"/>
              </a:defRPr>
            </a:lvl6pPr>
            <a:lvl7pPr marL="3028264" indent="-232943" defTabSz="949568" eaLnBrk="0" fontAlgn="base" hangingPunct="0">
              <a:spcBef>
                <a:spcPct val="30000"/>
              </a:spcBef>
              <a:spcAft>
                <a:spcPct val="0"/>
              </a:spcAft>
              <a:defRPr sz="1200">
                <a:solidFill>
                  <a:schemeClr val="tx1"/>
                </a:solidFill>
                <a:latin typeface="Times New Roman" pitchFamily="18" charset="0"/>
              </a:defRPr>
            </a:lvl7pPr>
            <a:lvl8pPr marL="3494151" indent="-232943" defTabSz="949568" eaLnBrk="0" fontAlgn="base" hangingPunct="0">
              <a:spcBef>
                <a:spcPct val="30000"/>
              </a:spcBef>
              <a:spcAft>
                <a:spcPct val="0"/>
              </a:spcAft>
              <a:defRPr sz="1200">
                <a:solidFill>
                  <a:schemeClr val="tx1"/>
                </a:solidFill>
                <a:latin typeface="Times New Roman" pitchFamily="18" charset="0"/>
              </a:defRPr>
            </a:lvl8pPr>
            <a:lvl9pPr marL="3960038" indent="-232943" defTabSz="94956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45E1A90-BB6D-4BB6-9024-CB4F961447B7}" type="slidenum">
              <a:rPr lang="en-US" altLang="en-US" smtClean="0"/>
              <a:pPr>
                <a:spcBef>
                  <a:spcPct val="0"/>
                </a:spcBef>
              </a:pPr>
              <a:t>23</a:t>
            </a:fld>
            <a:endParaRPr lang="en-US" altLang="en-US" smtClean="0"/>
          </a:p>
        </p:txBody>
      </p:sp>
    </p:spTree>
    <p:extLst>
      <p:ext uri="{BB962C8B-B14F-4D97-AF65-F5344CB8AC3E}">
        <p14:creationId xmlns:p14="http://schemas.microsoft.com/office/powerpoint/2010/main" val="2775283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a:buFont typeface="+mj-lt"/>
              <a:buAutoNum type="arabicPeriod"/>
            </a:pPr>
            <a:r>
              <a:rPr lang="en-US" altLang="en-US" dirty="0" smtClean="0"/>
              <a:t>Once students have begun taking their test,</a:t>
            </a:r>
            <a:r>
              <a:rPr lang="en-US" altLang="en-US" baseline="0" dirty="0" smtClean="0"/>
              <a:t> </a:t>
            </a:r>
            <a:r>
              <a:rPr lang="en-US" altLang="en-US" dirty="0" smtClean="0"/>
              <a:t>Test Administrators</a:t>
            </a:r>
            <a:r>
              <a:rPr lang="en-US" altLang="en-US" baseline="0" dirty="0" smtClean="0"/>
              <a:t> </a:t>
            </a:r>
            <a:r>
              <a:rPr lang="en-US" altLang="en-US" dirty="0" smtClean="0"/>
              <a:t>can monitor testing through the Students in Your  Operational Test Session table on the TA Interface which</a:t>
            </a:r>
            <a:r>
              <a:rPr lang="en-US" altLang="en-US" baseline="0" dirty="0" smtClean="0"/>
              <a:t> d</a:t>
            </a:r>
            <a:r>
              <a:rPr lang="en-US" altLang="en-US" dirty="0" smtClean="0"/>
              <a:t>isplays students who have logged on and have been approved for testing.</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itchFamily="18" charset="0"/>
              </a:defRPr>
            </a:lvl1pPr>
            <a:lvl2pPr marL="757066" indent="-291179" defTabSz="949568">
              <a:spcBef>
                <a:spcPct val="30000"/>
              </a:spcBef>
              <a:defRPr sz="1200">
                <a:solidFill>
                  <a:schemeClr val="tx1"/>
                </a:solidFill>
                <a:latin typeface="Times New Roman" pitchFamily="18" charset="0"/>
              </a:defRPr>
            </a:lvl2pPr>
            <a:lvl3pPr marL="1164717" indent="-232943" defTabSz="949568">
              <a:spcBef>
                <a:spcPct val="30000"/>
              </a:spcBef>
              <a:defRPr sz="1200">
                <a:solidFill>
                  <a:schemeClr val="tx1"/>
                </a:solidFill>
                <a:latin typeface="Times New Roman" pitchFamily="18" charset="0"/>
              </a:defRPr>
            </a:lvl3pPr>
            <a:lvl4pPr marL="1630604" indent="-232943" defTabSz="949568">
              <a:spcBef>
                <a:spcPct val="30000"/>
              </a:spcBef>
              <a:defRPr sz="1200">
                <a:solidFill>
                  <a:schemeClr val="tx1"/>
                </a:solidFill>
                <a:latin typeface="Times New Roman" pitchFamily="18" charset="0"/>
              </a:defRPr>
            </a:lvl4pPr>
            <a:lvl5pPr marL="2096491" indent="-232943" defTabSz="949568">
              <a:spcBef>
                <a:spcPct val="30000"/>
              </a:spcBef>
              <a:defRPr sz="1200">
                <a:solidFill>
                  <a:schemeClr val="tx1"/>
                </a:solidFill>
                <a:latin typeface="Times New Roman" pitchFamily="18" charset="0"/>
              </a:defRPr>
            </a:lvl5pPr>
            <a:lvl6pPr marL="2562377" indent="-232943" defTabSz="949568" eaLnBrk="0" fontAlgn="base" hangingPunct="0">
              <a:spcBef>
                <a:spcPct val="30000"/>
              </a:spcBef>
              <a:spcAft>
                <a:spcPct val="0"/>
              </a:spcAft>
              <a:defRPr sz="1200">
                <a:solidFill>
                  <a:schemeClr val="tx1"/>
                </a:solidFill>
                <a:latin typeface="Times New Roman" pitchFamily="18" charset="0"/>
              </a:defRPr>
            </a:lvl6pPr>
            <a:lvl7pPr marL="3028264" indent="-232943" defTabSz="949568" eaLnBrk="0" fontAlgn="base" hangingPunct="0">
              <a:spcBef>
                <a:spcPct val="30000"/>
              </a:spcBef>
              <a:spcAft>
                <a:spcPct val="0"/>
              </a:spcAft>
              <a:defRPr sz="1200">
                <a:solidFill>
                  <a:schemeClr val="tx1"/>
                </a:solidFill>
                <a:latin typeface="Times New Roman" pitchFamily="18" charset="0"/>
              </a:defRPr>
            </a:lvl7pPr>
            <a:lvl8pPr marL="3494151" indent="-232943" defTabSz="949568" eaLnBrk="0" fontAlgn="base" hangingPunct="0">
              <a:spcBef>
                <a:spcPct val="30000"/>
              </a:spcBef>
              <a:spcAft>
                <a:spcPct val="0"/>
              </a:spcAft>
              <a:defRPr sz="1200">
                <a:solidFill>
                  <a:schemeClr val="tx1"/>
                </a:solidFill>
                <a:latin typeface="Times New Roman" pitchFamily="18" charset="0"/>
              </a:defRPr>
            </a:lvl8pPr>
            <a:lvl9pPr marL="3960038" indent="-232943" defTabSz="94956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BD81241-7235-4A83-9088-ED1D0154ECC7}" type="slidenum">
              <a:rPr lang="en-US" altLang="en-US" smtClean="0"/>
              <a:pPr>
                <a:spcBef>
                  <a:spcPct val="0"/>
                </a:spcBef>
              </a:pPr>
              <a:t>24</a:t>
            </a:fld>
            <a:endParaRPr lang="en-US" altLang="en-US" smtClean="0"/>
          </a:p>
        </p:txBody>
      </p:sp>
    </p:spTree>
    <p:extLst>
      <p:ext uri="{BB962C8B-B14F-4D97-AF65-F5344CB8AC3E}">
        <p14:creationId xmlns:p14="http://schemas.microsoft.com/office/powerpoint/2010/main" val="3320694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a:buFont typeface="+mj-lt"/>
              <a:buAutoNum type="arabicPeriod"/>
            </a:pPr>
            <a:r>
              <a:rPr lang="en-US" altLang="en-US" dirty="0" smtClean="0"/>
              <a:t>Test Administrators may pause an individual student’s test in the </a:t>
            </a:r>
            <a:r>
              <a:rPr lang="en-US" altLang="en-US" i="1" dirty="0" smtClean="0"/>
              <a:t>Students in Your Test Session</a:t>
            </a:r>
            <a:r>
              <a:rPr lang="en-US" altLang="en-US" dirty="0" smtClean="0"/>
              <a:t> table.  This will not affect other students’ testing.</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itchFamily="18" charset="0"/>
              </a:defRPr>
            </a:lvl1pPr>
            <a:lvl2pPr marL="757066" indent="-291179" defTabSz="949568">
              <a:spcBef>
                <a:spcPct val="30000"/>
              </a:spcBef>
              <a:defRPr sz="1200">
                <a:solidFill>
                  <a:schemeClr val="tx1"/>
                </a:solidFill>
                <a:latin typeface="Times New Roman" pitchFamily="18" charset="0"/>
              </a:defRPr>
            </a:lvl2pPr>
            <a:lvl3pPr marL="1164717" indent="-232943" defTabSz="949568">
              <a:spcBef>
                <a:spcPct val="30000"/>
              </a:spcBef>
              <a:defRPr sz="1200">
                <a:solidFill>
                  <a:schemeClr val="tx1"/>
                </a:solidFill>
                <a:latin typeface="Times New Roman" pitchFamily="18" charset="0"/>
              </a:defRPr>
            </a:lvl3pPr>
            <a:lvl4pPr marL="1630604" indent="-232943" defTabSz="949568">
              <a:spcBef>
                <a:spcPct val="30000"/>
              </a:spcBef>
              <a:defRPr sz="1200">
                <a:solidFill>
                  <a:schemeClr val="tx1"/>
                </a:solidFill>
                <a:latin typeface="Times New Roman" pitchFamily="18" charset="0"/>
              </a:defRPr>
            </a:lvl4pPr>
            <a:lvl5pPr marL="2096491" indent="-232943" defTabSz="949568">
              <a:spcBef>
                <a:spcPct val="30000"/>
              </a:spcBef>
              <a:defRPr sz="1200">
                <a:solidFill>
                  <a:schemeClr val="tx1"/>
                </a:solidFill>
                <a:latin typeface="Times New Roman" pitchFamily="18" charset="0"/>
              </a:defRPr>
            </a:lvl5pPr>
            <a:lvl6pPr marL="2562377" indent="-232943" defTabSz="949568" eaLnBrk="0" fontAlgn="base" hangingPunct="0">
              <a:spcBef>
                <a:spcPct val="30000"/>
              </a:spcBef>
              <a:spcAft>
                <a:spcPct val="0"/>
              </a:spcAft>
              <a:defRPr sz="1200">
                <a:solidFill>
                  <a:schemeClr val="tx1"/>
                </a:solidFill>
                <a:latin typeface="Times New Roman" pitchFamily="18" charset="0"/>
              </a:defRPr>
            </a:lvl6pPr>
            <a:lvl7pPr marL="3028264" indent="-232943" defTabSz="949568" eaLnBrk="0" fontAlgn="base" hangingPunct="0">
              <a:spcBef>
                <a:spcPct val="30000"/>
              </a:spcBef>
              <a:spcAft>
                <a:spcPct val="0"/>
              </a:spcAft>
              <a:defRPr sz="1200">
                <a:solidFill>
                  <a:schemeClr val="tx1"/>
                </a:solidFill>
                <a:latin typeface="Times New Roman" pitchFamily="18" charset="0"/>
              </a:defRPr>
            </a:lvl7pPr>
            <a:lvl8pPr marL="3494151" indent="-232943" defTabSz="949568" eaLnBrk="0" fontAlgn="base" hangingPunct="0">
              <a:spcBef>
                <a:spcPct val="30000"/>
              </a:spcBef>
              <a:spcAft>
                <a:spcPct val="0"/>
              </a:spcAft>
              <a:defRPr sz="1200">
                <a:solidFill>
                  <a:schemeClr val="tx1"/>
                </a:solidFill>
                <a:latin typeface="Times New Roman" pitchFamily="18" charset="0"/>
              </a:defRPr>
            </a:lvl8pPr>
            <a:lvl9pPr marL="3960038" indent="-232943" defTabSz="94956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7DEF159-BD95-41EF-8228-1EE63C10F9C5}" type="slidenum">
              <a:rPr lang="en-US" altLang="en-US" smtClean="0"/>
              <a:pPr>
                <a:spcBef>
                  <a:spcPct val="0"/>
                </a:spcBef>
              </a:pPr>
              <a:t>25</a:t>
            </a:fld>
            <a:endParaRPr lang="en-US" altLang="en-US" smtClean="0"/>
          </a:p>
        </p:txBody>
      </p:sp>
    </p:spTree>
    <p:extLst>
      <p:ext uri="{BB962C8B-B14F-4D97-AF65-F5344CB8AC3E}">
        <p14:creationId xmlns:p14="http://schemas.microsoft.com/office/powerpoint/2010/main" val="2100094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General pause rules during</a:t>
            </a:r>
            <a:r>
              <a:rPr lang="en-US" altLang="en-US" baseline="0" dirty="0" smtClean="0"/>
              <a:t> a test session include:</a:t>
            </a:r>
          </a:p>
          <a:p>
            <a:endParaRPr lang="en-US" altLang="en-US" baseline="0" dirty="0" smtClean="0"/>
          </a:p>
          <a:p>
            <a:pPr marL="232943" indent="-232943">
              <a:buFont typeface="+mj-lt"/>
              <a:buAutoNum type="arabicPeriod"/>
            </a:pPr>
            <a:r>
              <a:rPr lang="en-US" altLang="en-US" dirty="0" smtClean="0"/>
              <a:t>If there is a technical issue (for example, power outage or network failure), students will be logged out and the tests will automatically be paused.</a:t>
            </a:r>
          </a:p>
          <a:p>
            <a:pPr marL="232943" indent="-232943">
              <a:buFont typeface="+mj-lt"/>
              <a:buAutoNum type="arabicPeriod"/>
            </a:pPr>
            <a:r>
              <a:rPr lang="en-US" altLang="en-US" dirty="0" smtClean="0"/>
              <a:t>If a test is paused, the student must log on again to resume testing.</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itchFamily="18" charset="0"/>
              </a:defRPr>
            </a:lvl1pPr>
            <a:lvl2pPr marL="757066" indent="-291179" defTabSz="949568">
              <a:spcBef>
                <a:spcPct val="30000"/>
              </a:spcBef>
              <a:defRPr sz="1200">
                <a:solidFill>
                  <a:schemeClr val="tx1"/>
                </a:solidFill>
                <a:latin typeface="Times New Roman" pitchFamily="18" charset="0"/>
              </a:defRPr>
            </a:lvl2pPr>
            <a:lvl3pPr marL="1164717" indent="-232943" defTabSz="949568">
              <a:spcBef>
                <a:spcPct val="30000"/>
              </a:spcBef>
              <a:defRPr sz="1200">
                <a:solidFill>
                  <a:schemeClr val="tx1"/>
                </a:solidFill>
                <a:latin typeface="Times New Roman" pitchFamily="18" charset="0"/>
              </a:defRPr>
            </a:lvl3pPr>
            <a:lvl4pPr marL="1630604" indent="-232943" defTabSz="949568">
              <a:spcBef>
                <a:spcPct val="30000"/>
              </a:spcBef>
              <a:defRPr sz="1200">
                <a:solidFill>
                  <a:schemeClr val="tx1"/>
                </a:solidFill>
                <a:latin typeface="Times New Roman" pitchFamily="18" charset="0"/>
              </a:defRPr>
            </a:lvl4pPr>
            <a:lvl5pPr marL="2096491" indent="-232943" defTabSz="949568">
              <a:spcBef>
                <a:spcPct val="30000"/>
              </a:spcBef>
              <a:defRPr sz="1200">
                <a:solidFill>
                  <a:schemeClr val="tx1"/>
                </a:solidFill>
                <a:latin typeface="Times New Roman" pitchFamily="18" charset="0"/>
              </a:defRPr>
            </a:lvl5pPr>
            <a:lvl6pPr marL="2562377" indent="-232943" defTabSz="949568" eaLnBrk="0" fontAlgn="base" hangingPunct="0">
              <a:spcBef>
                <a:spcPct val="30000"/>
              </a:spcBef>
              <a:spcAft>
                <a:spcPct val="0"/>
              </a:spcAft>
              <a:defRPr sz="1200">
                <a:solidFill>
                  <a:schemeClr val="tx1"/>
                </a:solidFill>
                <a:latin typeface="Times New Roman" pitchFamily="18" charset="0"/>
              </a:defRPr>
            </a:lvl6pPr>
            <a:lvl7pPr marL="3028264" indent="-232943" defTabSz="949568" eaLnBrk="0" fontAlgn="base" hangingPunct="0">
              <a:spcBef>
                <a:spcPct val="30000"/>
              </a:spcBef>
              <a:spcAft>
                <a:spcPct val="0"/>
              </a:spcAft>
              <a:defRPr sz="1200">
                <a:solidFill>
                  <a:schemeClr val="tx1"/>
                </a:solidFill>
                <a:latin typeface="Times New Roman" pitchFamily="18" charset="0"/>
              </a:defRPr>
            </a:lvl7pPr>
            <a:lvl8pPr marL="3494151" indent="-232943" defTabSz="949568" eaLnBrk="0" fontAlgn="base" hangingPunct="0">
              <a:spcBef>
                <a:spcPct val="30000"/>
              </a:spcBef>
              <a:spcAft>
                <a:spcPct val="0"/>
              </a:spcAft>
              <a:defRPr sz="1200">
                <a:solidFill>
                  <a:schemeClr val="tx1"/>
                </a:solidFill>
                <a:latin typeface="Times New Roman" pitchFamily="18" charset="0"/>
              </a:defRPr>
            </a:lvl8pPr>
            <a:lvl9pPr marL="3960038" indent="-232943" defTabSz="94956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298B2F7-C00D-4188-8571-DCA11FB5EF37}" type="slidenum">
              <a:rPr lang="en-US" altLang="en-US" smtClean="0"/>
              <a:pPr>
                <a:spcBef>
                  <a:spcPct val="0"/>
                </a:spcBef>
              </a:pPr>
              <a:t>26</a:t>
            </a:fld>
            <a:endParaRPr lang="en-US" altLang="en-US" smtClean="0"/>
          </a:p>
        </p:txBody>
      </p:sp>
    </p:spTree>
    <p:extLst>
      <p:ext uri="{BB962C8B-B14F-4D97-AF65-F5344CB8AC3E}">
        <p14:creationId xmlns:p14="http://schemas.microsoft.com/office/powerpoint/2010/main" val="3742287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Pause rules</a:t>
            </a:r>
            <a:r>
              <a:rPr lang="en-US" altLang="en-US" baseline="0" dirty="0" smtClean="0"/>
              <a:t> for the Computer Adaptive (CAT-Non-PT) include:</a:t>
            </a:r>
          </a:p>
          <a:p>
            <a:endParaRPr lang="en-US" altLang="en-US" baseline="0" dirty="0" smtClean="0"/>
          </a:p>
          <a:p>
            <a:pPr marL="232943" indent="-232943">
              <a:buFont typeface="+mj-lt"/>
              <a:buAutoNum type="arabicPeriod"/>
            </a:pPr>
            <a:r>
              <a:rPr lang="en-US" altLang="en-US" dirty="0" smtClean="0"/>
              <a:t>If a Non-Performance Task is paused for more than 20 minutes, the student is:</a:t>
            </a:r>
          </a:p>
          <a:p>
            <a:pPr marL="698830" lvl="1" indent="-232943">
              <a:buFont typeface="+mj-lt"/>
              <a:buAutoNum type="alphaUcPeriod"/>
            </a:pPr>
            <a:r>
              <a:rPr lang="en-US" altLang="en-US" dirty="0" smtClean="0"/>
              <a:t>Presented with the test page containing the test item he or she was last working on (if the page contains at least 1 unanswered item) OR</a:t>
            </a:r>
          </a:p>
          <a:p>
            <a:pPr marL="698830" lvl="1" indent="-232943">
              <a:buFont typeface="+mj-lt"/>
              <a:buAutoNum type="alphaUcPeriod"/>
            </a:pPr>
            <a:r>
              <a:rPr lang="en-US" altLang="en-US" dirty="0" smtClean="0"/>
              <a:t>Presented with the next test page (if all items on the previous test page were answered) </a:t>
            </a:r>
          </a:p>
          <a:p>
            <a:pPr marL="698830" lvl="1" indent="-232943">
              <a:buFont typeface="+mj-lt"/>
              <a:buAutoNum type="alphaUcPeriod"/>
            </a:pPr>
            <a:r>
              <a:rPr lang="en-US" altLang="en-US" dirty="0" smtClean="0"/>
              <a:t>Not permitted to review or change any test items on previous test pages</a:t>
            </a:r>
          </a:p>
          <a:p>
            <a:pPr marL="232943" indent="-232943">
              <a:buFont typeface="+mj-lt"/>
              <a:buAutoNum type="arabicPeriod"/>
            </a:pPr>
            <a:r>
              <a:rPr lang="en-US" altLang="en-US" dirty="0" smtClean="0"/>
              <a:t>If a Non-Performance Task is paused for less than 20 minutes, the student is:</a:t>
            </a:r>
          </a:p>
          <a:p>
            <a:pPr marL="698830" lvl="1" indent="-232943">
              <a:buFont typeface="+mj-lt"/>
              <a:buAutoNum type="alphaUcPeriod"/>
            </a:pPr>
            <a:r>
              <a:rPr lang="en-US" altLang="en-US" dirty="0" smtClean="0"/>
              <a:t>Presented with the test item or passage he or she was working on when the test was paused</a:t>
            </a:r>
          </a:p>
          <a:p>
            <a:pPr marL="698830" lvl="1" indent="-232943">
              <a:buFont typeface="+mj-lt"/>
              <a:buAutoNum type="alphaUcPeriod"/>
            </a:pPr>
            <a:r>
              <a:rPr lang="en-US" altLang="en-US" dirty="0" smtClean="0"/>
              <a:t>Permitted to answer previously shown items within a segment</a:t>
            </a:r>
          </a:p>
          <a:p>
            <a:endParaRPr lang="en-US" altLang="en-US" dirty="0"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itchFamily="18" charset="0"/>
              </a:defRPr>
            </a:lvl1pPr>
            <a:lvl2pPr marL="757066" indent="-291179" defTabSz="949568">
              <a:spcBef>
                <a:spcPct val="30000"/>
              </a:spcBef>
              <a:defRPr sz="1200">
                <a:solidFill>
                  <a:schemeClr val="tx1"/>
                </a:solidFill>
                <a:latin typeface="Times New Roman" pitchFamily="18" charset="0"/>
              </a:defRPr>
            </a:lvl2pPr>
            <a:lvl3pPr marL="1164717" indent="-232943" defTabSz="949568">
              <a:spcBef>
                <a:spcPct val="30000"/>
              </a:spcBef>
              <a:defRPr sz="1200">
                <a:solidFill>
                  <a:schemeClr val="tx1"/>
                </a:solidFill>
                <a:latin typeface="Times New Roman" pitchFamily="18" charset="0"/>
              </a:defRPr>
            </a:lvl3pPr>
            <a:lvl4pPr marL="1630604" indent="-232943" defTabSz="949568">
              <a:spcBef>
                <a:spcPct val="30000"/>
              </a:spcBef>
              <a:defRPr sz="1200">
                <a:solidFill>
                  <a:schemeClr val="tx1"/>
                </a:solidFill>
                <a:latin typeface="Times New Roman" pitchFamily="18" charset="0"/>
              </a:defRPr>
            </a:lvl4pPr>
            <a:lvl5pPr marL="2096491" indent="-232943" defTabSz="949568">
              <a:spcBef>
                <a:spcPct val="30000"/>
              </a:spcBef>
              <a:defRPr sz="1200">
                <a:solidFill>
                  <a:schemeClr val="tx1"/>
                </a:solidFill>
                <a:latin typeface="Times New Roman" pitchFamily="18" charset="0"/>
              </a:defRPr>
            </a:lvl5pPr>
            <a:lvl6pPr marL="2562377" indent="-232943" defTabSz="949568" eaLnBrk="0" fontAlgn="base" hangingPunct="0">
              <a:spcBef>
                <a:spcPct val="30000"/>
              </a:spcBef>
              <a:spcAft>
                <a:spcPct val="0"/>
              </a:spcAft>
              <a:defRPr sz="1200">
                <a:solidFill>
                  <a:schemeClr val="tx1"/>
                </a:solidFill>
                <a:latin typeface="Times New Roman" pitchFamily="18" charset="0"/>
              </a:defRPr>
            </a:lvl6pPr>
            <a:lvl7pPr marL="3028264" indent="-232943" defTabSz="949568" eaLnBrk="0" fontAlgn="base" hangingPunct="0">
              <a:spcBef>
                <a:spcPct val="30000"/>
              </a:spcBef>
              <a:spcAft>
                <a:spcPct val="0"/>
              </a:spcAft>
              <a:defRPr sz="1200">
                <a:solidFill>
                  <a:schemeClr val="tx1"/>
                </a:solidFill>
                <a:latin typeface="Times New Roman" pitchFamily="18" charset="0"/>
              </a:defRPr>
            </a:lvl7pPr>
            <a:lvl8pPr marL="3494151" indent="-232943" defTabSz="949568" eaLnBrk="0" fontAlgn="base" hangingPunct="0">
              <a:spcBef>
                <a:spcPct val="30000"/>
              </a:spcBef>
              <a:spcAft>
                <a:spcPct val="0"/>
              </a:spcAft>
              <a:defRPr sz="1200">
                <a:solidFill>
                  <a:schemeClr val="tx1"/>
                </a:solidFill>
                <a:latin typeface="Times New Roman" pitchFamily="18" charset="0"/>
              </a:defRPr>
            </a:lvl8pPr>
            <a:lvl9pPr marL="3960038" indent="-232943" defTabSz="94956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CB39AF8-4B91-45AC-9357-9846C27F3AA6}" type="slidenum">
              <a:rPr lang="en-US" altLang="en-US" smtClean="0"/>
              <a:pPr>
                <a:spcBef>
                  <a:spcPct val="0"/>
                </a:spcBef>
              </a:pPr>
              <a:t>27</a:t>
            </a:fld>
            <a:endParaRPr lang="en-US" altLang="en-US" smtClean="0"/>
          </a:p>
        </p:txBody>
      </p:sp>
    </p:spTree>
    <p:extLst>
      <p:ext uri="{BB962C8B-B14F-4D97-AF65-F5344CB8AC3E}">
        <p14:creationId xmlns:p14="http://schemas.microsoft.com/office/powerpoint/2010/main" val="159210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defRPr/>
            </a:pPr>
            <a:r>
              <a:rPr lang="en-US" altLang="en-US" dirty="0" smtClean="0"/>
              <a:t>Pause rules</a:t>
            </a:r>
            <a:r>
              <a:rPr lang="en-US" altLang="en-US" baseline="0" dirty="0" smtClean="0"/>
              <a:t> for the Performance Task (PT) include:</a:t>
            </a:r>
          </a:p>
          <a:p>
            <a:pPr defTabSz="931774">
              <a:defRPr/>
            </a:pPr>
            <a:endParaRPr lang="en-US" altLang="en-US" baseline="0" dirty="0" smtClean="0"/>
          </a:p>
          <a:p>
            <a:pPr marL="232943" indent="-232943">
              <a:buFont typeface="+mj-lt"/>
              <a:buAutoNum type="arabicPeriod"/>
            </a:pPr>
            <a:r>
              <a:rPr lang="en-US" altLang="en-US" dirty="0" smtClean="0"/>
              <a:t>There are no pause rules for Performance Tasks</a:t>
            </a:r>
          </a:p>
          <a:p>
            <a:pPr marL="232943" indent="-232943">
              <a:buFont typeface="+mj-lt"/>
              <a:buAutoNum type="arabicPeriod"/>
            </a:pPr>
            <a:r>
              <a:rPr lang="en-US" altLang="en-US" dirty="0" smtClean="0"/>
              <a:t>Even if a Performance Task is paused for more than 20 minutes, the student can return to the current section and continue </a:t>
            </a:r>
          </a:p>
          <a:p>
            <a:pPr marL="232943" indent="-232943">
              <a:buFont typeface="+mj-lt"/>
              <a:buAutoNum type="arabicPeriod"/>
            </a:pPr>
            <a:r>
              <a:rPr lang="en-US" altLang="en-US" dirty="0" smtClean="0"/>
              <a:t>ELA PTs are divided into two parts</a:t>
            </a:r>
          </a:p>
          <a:p>
            <a:pPr marL="698830" lvl="1" indent="-232943">
              <a:buFont typeface="+mj-lt"/>
              <a:buAutoNum type="alphaUcPeriod"/>
            </a:pPr>
            <a:r>
              <a:rPr lang="en-US" altLang="en-US" dirty="0" smtClean="0"/>
              <a:t>After a student completes the first part, he or she cannot return to it.</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itchFamily="18" charset="0"/>
              </a:defRPr>
            </a:lvl1pPr>
            <a:lvl2pPr marL="757066" indent="-291179" defTabSz="949568">
              <a:spcBef>
                <a:spcPct val="30000"/>
              </a:spcBef>
              <a:defRPr sz="1200">
                <a:solidFill>
                  <a:schemeClr val="tx1"/>
                </a:solidFill>
                <a:latin typeface="Times New Roman" pitchFamily="18" charset="0"/>
              </a:defRPr>
            </a:lvl2pPr>
            <a:lvl3pPr marL="1164717" indent="-232943" defTabSz="949568">
              <a:spcBef>
                <a:spcPct val="30000"/>
              </a:spcBef>
              <a:defRPr sz="1200">
                <a:solidFill>
                  <a:schemeClr val="tx1"/>
                </a:solidFill>
                <a:latin typeface="Times New Roman" pitchFamily="18" charset="0"/>
              </a:defRPr>
            </a:lvl3pPr>
            <a:lvl4pPr marL="1630604" indent="-232943" defTabSz="949568">
              <a:spcBef>
                <a:spcPct val="30000"/>
              </a:spcBef>
              <a:defRPr sz="1200">
                <a:solidFill>
                  <a:schemeClr val="tx1"/>
                </a:solidFill>
                <a:latin typeface="Times New Roman" pitchFamily="18" charset="0"/>
              </a:defRPr>
            </a:lvl4pPr>
            <a:lvl5pPr marL="2096491" indent="-232943" defTabSz="949568">
              <a:spcBef>
                <a:spcPct val="30000"/>
              </a:spcBef>
              <a:defRPr sz="1200">
                <a:solidFill>
                  <a:schemeClr val="tx1"/>
                </a:solidFill>
                <a:latin typeface="Times New Roman" pitchFamily="18" charset="0"/>
              </a:defRPr>
            </a:lvl5pPr>
            <a:lvl6pPr marL="2562377" indent="-232943" defTabSz="949568" eaLnBrk="0" fontAlgn="base" hangingPunct="0">
              <a:spcBef>
                <a:spcPct val="30000"/>
              </a:spcBef>
              <a:spcAft>
                <a:spcPct val="0"/>
              </a:spcAft>
              <a:defRPr sz="1200">
                <a:solidFill>
                  <a:schemeClr val="tx1"/>
                </a:solidFill>
                <a:latin typeface="Times New Roman" pitchFamily="18" charset="0"/>
              </a:defRPr>
            </a:lvl6pPr>
            <a:lvl7pPr marL="3028264" indent="-232943" defTabSz="949568" eaLnBrk="0" fontAlgn="base" hangingPunct="0">
              <a:spcBef>
                <a:spcPct val="30000"/>
              </a:spcBef>
              <a:spcAft>
                <a:spcPct val="0"/>
              </a:spcAft>
              <a:defRPr sz="1200">
                <a:solidFill>
                  <a:schemeClr val="tx1"/>
                </a:solidFill>
                <a:latin typeface="Times New Roman" pitchFamily="18" charset="0"/>
              </a:defRPr>
            </a:lvl7pPr>
            <a:lvl8pPr marL="3494151" indent="-232943" defTabSz="949568" eaLnBrk="0" fontAlgn="base" hangingPunct="0">
              <a:spcBef>
                <a:spcPct val="30000"/>
              </a:spcBef>
              <a:spcAft>
                <a:spcPct val="0"/>
              </a:spcAft>
              <a:defRPr sz="1200">
                <a:solidFill>
                  <a:schemeClr val="tx1"/>
                </a:solidFill>
                <a:latin typeface="Times New Roman" pitchFamily="18" charset="0"/>
              </a:defRPr>
            </a:lvl8pPr>
            <a:lvl9pPr marL="3960038" indent="-232943" defTabSz="94956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2C76921-3835-423A-BD8E-32A45DB357A3}" type="slidenum">
              <a:rPr lang="en-US" altLang="en-US" smtClean="0"/>
              <a:pPr>
                <a:spcBef>
                  <a:spcPct val="0"/>
                </a:spcBef>
              </a:pPr>
              <a:t>28</a:t>
            </a:fld>
            <a:endParaRPr lang="en-US" altLang="en-US" smtClean="0"/>
          </a:p>
        </p:txBody>
      </p:sp>
    </p:spTree>
    <p:extLst>
      <p:ext uri="{BB962C8B-B14F-4D97-AF65-F5344CB8AC3E}">
        <p14:creationId xmlns:p14="http://schemas.microsoft.com/office/powerpoint/2010/main" val="24277268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 regards to Test Timeout Due to Inactivity,</a:t>
            </a:r>
            <a:r>
              <a:rPr lang="en-US" altLang="en-US" baseline="0" dirty="0" smtClean="0"/>
              <a:t> Test Administrators should note the following:</a:t>
            </a:r>
          </a:p>
          <a:p>
            <a:endParaRPr lang="en-US" altLang="en-US" baseline="0" dirty="0" smtClean="0"/>
          </a:p>
          <a:p>
            <a:pPr marL="232943" indent="-232943">
              <a:buFont typeface="+mj-lt"/>
              <a:buAutoNum type="arabicPeriod"/>
            </a:pPr>
            <a:r>
              <a:rPr lang="en-US" altLang="en-US" dirty="0" smtClean="0"/>
              <a:t>As a security measure, students are automatically logged out of the test after 30 minutes of inactivity</a:t>
            </a:r>
          </a:p>
          <a:p>
            <a:pPr marL="232943" indent="-232943">
              <a:buFont typeface="+mj-lt"/>
              <a:buAutoNum type="arabicPeriod"/>
            </a:pPr>
            <a:r>
              <a:rPr lang="en-US" altLang="en-US" dirty="0" smtClean="0"/>
              <a:t>Activity means:</a:t>
            </a:r>
          </a:p>
          <a:p>
            <a:pPr marL="698830" lvl="1" indent="-232943">
              <a:buFont typeface="+mj-lt"/>
              <a:buAutoNum type="alphaUcPeriod"/>
            </a:pPr>
            <a:r>
              <a:rPr lang="en-US" altLang="en-US" dirty="0" smtClean="0"/>
              <a:t>Selecting an answer</a:t>
            </a:r>
          </a:p>
          <a:p>
            <a:pPr marL="698830" lvl="1" indent="-232943">
              <a:buFont typeface="+mj-lt"/>
              <a:buAutoNum type="alphaUcPeriod"/>
            </a:pPr>
            <a:r>
              <a:rPr lang="en-US" altLang="en-US" dirty="0" smtClean="0"/>
              <a:t>Using a navigation option in the test (e.g., selecting [Next] or [Back], using the Questions drop-down list)</a:t>
            </a:r>
          </a:p>
          <a:p>
            <a:pPr marL="232943" indent="-232943">
              <a:buFont typeface="+mj-lt"/>
              <a:buAutoNum type="arabicPeriod"/>
            </a:pPr>
            <a:r>
              <a:rPr lang="en-US" altLang="en-US" dirty="0" smtClean="0"/>
              <a:t>Moving the mouse or selecting an empty space on the screen is not considered activity</a:t>
            </a:r>
          </a:p>
          <a:p>
            <a:pPr marL="232943" indent="-232943">
              <a:buFont typeface="+mj-lt"/>
              <a:buAutoNum type="arabicPeriod"/>
            </a:pPr>
            <a:r>
              <a:rPr lang="en-US" altLang="en-US" dirty="0" smtClean="0"/>
              <a:t>Before the system logs out, a warning message will be displayed</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itchFamily="18" charset="0"/>
              </a:defRPr>
            </a:lvl1pPr>
            <a:lvl2pPr marL="757066" indent="-291179" defTabSz="949568">
              <a:spcBef>
                <a:spcPct val="30000"/>
              </a:spcBef>
              <a:defRPr sz="1200">
                <a:solidFill>
                  <a:schemeClr val="tx1"/>
                </a:solidFill>
                <a:latin typeface="Times New Roman" pitchFamily="18" charset="0"/>
              </a:defRPr>
            </a:lvl2pPr>
            <a:lvl3pPr marL="1164717" indent="-232943" defTabSz="949568">
              <a:spcBef>
                <a:spcPct val="30000"/>
              </a:spcBef>
              <a:defRPr sz="1200">
                <a:solidFill>
                  <a:schemeClr val="tx1"/>
                </a:solidFill>
                <a:latin typeface="Times New Roman" pitchFamily="18" charset="0"/>
              </a:defRPr>
            </a:lvl3pPr>
            <a:lvl4pPr marL="1630604" indent="-232943" defTabSz="949568">
              <a:spcBef>
                <a:spcPct val="30000"/>
              </a:spcBef>
              <a:defRPr sz="1200">
                <a:solidFill>
                  <a:schemeClr val="tx1"/>
                </a:solidFill>
                <a:latin typeface="Times New Roman" pitchFamily="18" charset="0"/>
              </a:defRPr>
            </a:lvl4pPr>
            <a:lvl5pPr marL="2096491" indent="-232943" defTabSz="949568">
              <a:spcBef>
                <a:spcPct val="30000"/>
              </a:spcBef>
              <a:defRPr sz="1200">
                <a:solidFill>
                  <a:schemeClr val="tx1"/>
                </a:solidFill>
                <a:latin typeface="Times New Roman" pitchFamily="18" charset="0"/>
              </a:defRPr>
            </a:lvl5pPr>
            <a:lvl6pPr marL="2562377" indent="-232943" defTabSz="949568" eaLnBrk="0" fontAlgn="base" hangingPunct="0">
              <a:spcBef>
                <a:spcPct val="30000"/>
              </a:spcBef>
              <a:spcAft>
                <a:spcPct val="0"/>
              </a:spcAft>
              <a:defRPr sz="1200">
                <a:solidFill>
                  <a:schemeClr val="tx1"/>
                </a:solidFill>
                <a:latin typeface="Times New Roman" pitchFamily="18" charset="0"/>
              </a:defRPr>
            </a:lvl6pPr>
            <a:lvl7pPr marL="3028264" indent="-232943" defTabSz="949568" eaLnBrk="0" fontAlgn="base" hangingPunct="0">
              <a:spcBef>
                <a:spcPct val="30000"/>
              </a:spcBef>
              <a:spcAft>
                <a:spcPct val="0"/>
              </a:spcAft>
              <a:defRPr sz="1200">
                <a:solidFill>
                  <a:schemeClr val="tx1"/>
                </a:solidFill>
                <a:latin typeface="Times New Roman" pitchFamily="18" charset="0"/>
              </a:defRPr>
            </a:lvl7pPr>
            <a:lvl8pPr marL="3494151" indent="-232943" defTabSz="949568" eaLnBrk="0" fontAlgn="base" hangingPunct="0">
              <a:spcBef>
                <a:spcPct val="30000"/>
              </a:spcBef>
              <a:spcAft>
                <a:spcPct val="0"/>
              </a:spcAft>
              <a:defRPr sz="1200">
                <a:solidFill>
                  <a:schemeClr val="tx1"/>
                </a:solidFill>
                <a:latin typeface="Times New Roman" pitchFamily="18" charset="0"/>
              </a:defRPr>
            </a:lvl8pPr>
            <a:lvl9pPr marL="3960038" indent="-232943" defTabSz="94956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C491224-29AF-47B1-BFDB-A03069407016}" type="slidenum">
              <a:rPr lang="en-US" altLang="en-US" smtClean="0"/>
              <a:pPr>
                <a:spcBef>
                  <a:spcPct val="0"/>
                </a:spcBef>
              </a:pPr>
              <a:t>29</a:t>
            </a:fld>
            <a:endParaRPr lang="en-US" altLang="en-US" smtClean="0"/>
          </a:p>
        </p:txBody>
      </p:sp>
    </p:spTree>
    <p:extLst>
      <p:ext uri="{BB962C8B-B14F-4D97-AF65-F5344CB8AC3E}">
        <p14:creationId xmlns:p14="http://schemas.microsoft.com/office/powerpoint/2010/main" val="1443990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55000" lnSpcReduction="20000"/>
          </a:bodyPr>
          <a:lstStyle/>
          <a:p>
            <a:r>
              <a:rPr lang="en-US" altLang="en-US" dirty="0" smtClean="0"/>
              <a:t>With regards to the student logon information, Test Administrators are to consider the following:</a:t>
            </a:r>
          </a:p>
          <a:p>
            <a:pPr marL="931774" lvl="1" indent="-465887">
              <a:lnSpc>
                <a:spcPct val="110000"/>
              </a:lnSpc>
              <a:spcAft>
                <a:spcPts val="611"/>
              </a:spcAft>
              <a:buFont typeface="+mj-lt"/>
              <a:buAutoNum type="arabicPeriod"/>
              <a:defRPr/>
            </a:pPr>
            <a:r>
              <a:rPr lang="en-US" altLang="en-US" sz="2000" dirty="0"/>
              <a:t>Distribution of Students </a:t>
            </a:r>
            <a:r>
              <a:rPr lang="en-US" altLang="en-US" sz="2000" dirty="0" smtClean="0"/>
              <a:t>Log on </a:t>
            </a:r>
            <a:r>
              <a:rPr lang="en-US" altLang="en-US" sz="2000" dirty="0"/>
              <a:t>Credentials</a:t>
            </a:r>
          </a:p>
          <a:p>
            <a:pPr marL="1397660" lvl="2" indent="-465887">
              <a:lnSpc>
                <a:spcPct val="110000"/>
              </a:lnSpc>
              <a:spcAft>
                <a:spcPts val="611"/>
              </a:spcAft>
              <a:buFont typeface="+mj-lt"/>
              <a:buAutoNum type="alphaUcPeriod"/>
              <a:defRPr/>
            </a:pPr>
            <a:r>
              <a:rPr lang="en-US" altLang="en-US" sz="2000" dirty="0"/>
              <a:t>Test Administrators need to provide students with the student’s Statewide Student Identifier (SSID), First Name, and Session ID for logon</a:t>
            </a:r>
          </a:p>
          <a:p>
            <a:pPr marL="1397660" lvl="2" indent="-465887">
              <a:lnSpc>
                <a:spcPct val="110000"/>
              </a:lnSpc>
              <a:spcAft>
                <a:spcPts val="611"/>
              </a:spcAft>
              <a:buFont typeface="+mj-lt"/>
              <a:buAutoNum type="alphaUcPeriod"/>
              <a:defRPr/>
            </a:pPr>
            <a:r>
              <a:rPr lang="en-US" altLang="en-US" sz="2000" dirty="0"/>
              <a:t>Test Administrators need </a:t>
            </a:r>
            <a:r>
              <a:rPr lang="en-US" altLang="en-US" sz="2000" dirty="0" smtClean="0"/>
              <a:t>to follow the guidelines </a:t>
            </a:r>
            <a:r>
              <a:rPr lang="en-US" altLang="en-US" sz="2000" dirty="0"/>
              <a:t>set forth by site CAASPP coordinator in regards to the management of the student logon information</a:t>
            </a:r>
          </a:p>
          <a:p>
            <a:pPr marL="1921783" lvl="3" indent="-524123">
              <a:lnSpc>
                <a:spcPct val="110000"/>
              </a:lnSpc>
              <a:spcAft>
                <a:spcPts val="611"/>
              </a:spcAft>
              <a:buFont typeface="+mj-lt"/>
              <a:buAutoNum type="romanLcPeriod"/>
              <a:defRPr/>
            </a:pPr>
            <a:r>
              <a:rPr lang="en-US" altLang="en-US" sz="2000" dirty="0"/>
              <a:t>May be used year round</a:t>
            </a:r>
          </a:p>
          <a:p>
            <a:pPr marL="1921783" lvl="3" indent="-524123">
              <a:lnSpc>
                <a:spcPct val="110000"/>
              </a:lnSpc>
              <a:spcAft>
                <a:spcPts val="611"/>
              </a:spcAft>
              <a:buFont typeface="+mj-lt"/>
              <a:buAutoNum type="romanLcPeriod"/>
              <a:defRPr/>
            </a:pPr>
            <a:r>
              <a:rPr lang="en-US" altLang="en-US" sz="2000" dirty="0"/>
              <a:t>May be provided on a card or piece of paper </a:t>
            </a:r>
          </a:p>
          <a:p>
            <a:pPr marL="931774" lvl="1" indent="-465887">
              <a:lnSpc>
                <a:spcPct val="110000"/>
              </a:lnSpc>
              <a:spcAft>
                <a:spcPts val="611"/>
              </a:spcAft>
              <a:buFont typeface="+mj-lt"/>
              <a:buAutoNum type="arabicPeriod"/>
              <a:defRPr/>
            </a:pPr>
            <a:r>
              <a:rPr lang="en-US" altLang="en-US" sz="2000" dirty="0"/>
              <a:t>Session ID</a:t>
            </a:r>
          </a:p>
          <a:p>
            <a:pPr marL="1397660" lvl="2" indent="-465887">
              <a:lnSpc>
                <a:spcPct val="110000"/>
              </a:lnSpc>
              <a:spcAft>
                <a:spcPts val="611"/>
              </a:spcAft>
              <a:buFont typeface="+mj-lt"/>
              <a:buAutoNum type="alphaUcPeriod"/>
              <a:defRPr/>
            </a:pPr>
            <a:r>
              <a:rPr lang="en-US" altLang="en-US" sz="2000" dirty="0"/>
              <a:t>Test Administrators write Session ID on the board or where students can see it</a:t>
            </a:r>
          </a:p>
          <a:p>
            <a:pPr marL="1397660" lvl="2" indent="-465887">
              <a:lnSpc>
                <a:spcPct val="110000"/>
              </a:lnSpc>
              <a:spcAft>
                <a:spcPts val="611"/>
              </a:spcAft>
              <a:buFont typeface="+mj-lt"/>
              <a:buAutoNum type="alphaUcPeriod"/>
              <a:defRPr/>
            </a:pPr>
            <a:r>
              <a:rPr lang="en-US" altLang="en-US" sz="2000" dirty="0"/>
              <a:t>Test Administrators write Session ID on </a:t>
            </a:r>
            <a:r>
              <a:rPr lang="en-US" altLang="en-US" sz="2000" dirty="0">
                <a:solidFill>
                  <a:srgbClr val="FF0000"/>
                </a:solidFill>
              </a:rPr>
              <a:t>separate piece of paper in order to refer to it at a later </a:t>
            </a:r>
            <a:r>
              <a:rPr lang="en-US" altLang="en-US" sz="2000" dirty="0" smtClean="0">
                <a:solidFill>
                  <a:srgbClr val="FF0000"/>
                </a:solidFill>
              </a:rPr>
              <a:t>time, </a:t>
            </a:r>
            <a:r>
              <a:rPr lang="en-US" altLang="en-US" sz="2000" dirty="0">
                <a:solidFill>
                  <a:srgbClr val="FF0000"/>
                </a:solidFill>
              </a:rPr>
              <a:t>if so needed.</a:t>
            </a:r>
          </a:p>
          <a:p>
            <a:pPr marL="931774" lvl="1" indent="-465887">
              <a:lnSpc>
                <a:spcPct val="110000"/>
              </a:lnSpc>
              <a:spcAft>
                <a:spcPts val="611"/>
              </a:spcAft>
              <a:buFont typeface="+mj-lt"/>
              <a:buAutoNum type="arabicPeriod"/>
              <a:defRPr/>
            </a:pPr>
            <a:r>
              <a:rPr lang="en-US" altLang="en-US" sz="2000" dirty="0"/>
              <a:t>Maintaining Logon Credentials Secure</a:t>
            </a:r>
          </a:p>
          <a:p>
            <a:pPr marL="1397660" lvl="2" indent="-465887">
              <a:lnSpc>
                <a:spcPct val="110000"/>
              </a:lnSpc>
              <a:spcAft>
                <a:spcPts val="611"/>
              </a:spcAft>
              <a:buFont typeface="+mj-lt"/>
              <a:buAutoNum type="alphaUcPeriod"/>
              <a:defRPr/>
            </a:pPr>
            <a:r>
              <a:rPr lang="en-US" altLang="en-US" sz="2000" dirty="0"/>
              <a:t>Do not let students take logon credential cards outside the room</a:t>
            </a:r>
          </a:p>
          <a:p>
            <a:pPr marL="1397660" lvl="2" indent="-465887">
              <a:lnSpc>
                <a:spcPct val="110000"/>
              </a:lnSpc>
              <a:spcAft>
                <a:spcPts val="611"/>
              </a:spcAft>
              <a:buFont typeface="+mj-lt"/>
              <a:buAutoNum type="alphaUcPeriod"/>
              <a:defRPr/>
            </a:pPr>
            <a:r>
              <a:rPr lang="en-US" altLang="en-US" sz="2000" dirty="0"/>
              <a:t>Collect and account for ALL students </a:t>
            </a:r>
            <a:r>
              <a:rPr lang="en-US" altLang="en-US" sz="2000" dirty="0" smtClean="0"/>
              <a:t>log on credential </a:t>
            </a:r>
            <a:r>
              <a:rPr lang="en-US" altLang="en-US" sz="2000" dirty="0"/>
              <a:t>cards before students exit the room</a:t>
            </a:r>
          </a:p>
          <a:p>
            <a:r>
              <a:rPr lang="en-US" altLang="en-US" dirty="0" smtClean="0"/>
              <a:t>It is also very important for Test Administrators to note that</a:t>
            </a:r>
            <a:r>
              <a:rPr lang="en-US" altLang="en-US" baseline="0" dirty="0" smtClean="0"/>
              <a:t> </a:t>
            </a:r>
            <a:r>
              <a:rPr lang="en-US" altLang="en-US" baseline="0" dirty="0" smtClean="0">
                <a:solidFill>
                  <a:schemeClr val="tx1"/>
                </a:solidFill>
              </a:rPr>
              <a:t>s</a:t>
            </a:r>
            <a:r>
              <a:rPr lang="en-US" altLang="en-US" dirty="0" smtClean="0">
                <a:solidFill>
                  <a:schemeClr val="tx1"/>
                </a:solidFill>
              </a:rPr>
              <a:t>tudent personal information is secure and must be collected and securely stored at the end of a test session, then securely destroyed at the end of the test administration.</a:t>
            </a:r>
            <a:endParaRPr lang="en-US" altLang="en-US" dirty="0">
              <a:solidFill>
                <a:schemeClr val="tx1"/>
              </a:solidFill>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itchFamily="18" charset="0"/>
              </a:defRPr>
            </a:lvl1pPr>
            <a:lvl2pPr marL="757066" indent="-291179" defTabSz="949568">
              <a:spcBef>
                <a:spcPct val="30000"/>
              </a:spcBef>
              <a:defRPr sz="1200">
                <a:solidFill>
                  <a:schemeClr val="tx1"/>
                </a:solidFill>
                <a:latin typeface="Times New Roman" pitchFamily="18" charset="0"/>
              </a:defRPr>
            </a:lvl2pPr>
            <a:lvl3pPr marL="1164717" indent="-232943" defTabSz="949568">
              <a:spcBef>
                <a:spcPct val="30000"/>
              </a:spcBef>
              <a:defRPr sz="1200">
                <a:solidFill>
                  <a:schemeClr val="tx1"/>
                </a:solidFill>
                <a:latin typeface="Times New Roman" pitchFamily="18" charset="0"/>
              </a:defRPr>
            </a:lvl3pPr>
            <a:lvl4pPr marL="1630604" indent="-232943" defTabSz="949568">
              <a:spcBef>
                <a:spcPct val="30000"/>
              </a:spcBef>
              <a:defRPr sz="1200">
                <a:solidFill>
                  <a:schemeClr val="tx1"/>
                </a:solidFill>
                <a:latin typeface="Times New Roman" pitchFamily="18" charset="0"/>
              </a:defRPr>
            </a:lvl4pPr>
            <a:lvl5pPr marL="2096491" indent="-232943" defTabSz="949568">
              <a:spcBef>
                <a:spcPct val="30000"/>
              </a:spcBef>
              <a:defRPr sz="1200">
                <a:solidFill>
                  <a:schemeClr val="tx1"/>
                </a:solidFill>
                <a:latin typeface="Times New Roman" pitchFamily="18" charset="0"/>
              </a:defRPr>
            </a:lvl5pPr>
            <a:lvl6pPr marL="2562377" indent="-232943" defTabSz="949568" eaLnBrk="0" fontAlgn="base" hangingPunct="0">
              <a:spcBef>
                <a:spcPct val="30000"/>
              </a:spcBef>
              <a:spcAft>
                <a:spcPct val="0"/>
              </a:spcAft>
              <a:defRPr sz="1200">
                <a:solidFill>
                  <a:schemeClr val="tx1"/>
                </a:solidFill>
                <a:latin typeface="Times New Roman" pitchFamily="18" charset="0"/>
              </a:defRPr>
            </a:lvl6pPr>
            <a:lvl7pPr marL="3028264" indent="-232943" defTabSz="949568" eaLnBrk="0" fontAlgn="base" hangingPunct="0">
              <a:spcBef>
                <a:spcPct val="30000"/>
              </a:spcBef>
              <a:spcAft>
                <a:spcPct val="0"/>
              </a:spcAft>
              <a:defRPr sz="1200">
                <a:solidFill>
                  <a:schemeClr val="tx1"/>
                </a:solidFill>
                <a:latin typeface="Times New Roman" pitchFamily="18" charset="0"/>
              </a:defRPr>
            </a:lvl7pPr>
            <a:lvl8pPr marL="3494151" indent="-232943" defTabSz="949568" eaLnBrk="0" fontAlgn="base" hangingPunct="0">
              <a:spcBef>
                <a:spcPct val="30000"/>
              </a:spcBef>
              <a:spcAft>
                <a:spcPct val="0"/>
              </a:spcAft>
              <a:defRPr sz="1200">
                <a:solidFill>
                  <a:schemeClr val="tx1"/>
                </a:solidFill>
                <a:latin typeface="Times New Roman" pitchFamily="18" charset="0"/>
              </a:defRPr>
            </a:lvl8pPr>
            <a:lvl9pPr marL="3960038" indent="-232943" defTabSz="94956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F980083-E851-488F-9363-6B4E1C5B8390}" type="slidenum">
              <a:rPr lang="en-US" altLang="en-US" smtClean="0"/>
              <a:pPr>
                <a:spcBef>
                  <a:spcPct val="0"/>
                </a:spcBef>
              </a:pPr>
              <a:t>3</a:t>
            </a:fld>
            <a:endParaRPr lang="en-US" altLang="en-US" smtClean="0"/>
          </a:p>
        </p:txBody>
      </p:sp>
    </p:spTree>
    <p:extLst>
      <p:ext uri="{BB962C8B-B14F-4D97-AF65-F5344CB8AC3E}">
        <p14:creationId xmlns:p14="http://schemas.microsoft.com/office/powerpoint/2010/main" val="42085911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defTabSz="930156">
              <a:buFont typeface="+mj-lt"/>
              <a:buAutoNum type="arabicPeriod"/>
            </a:pPr>
            <a:r>
              <a:rPr lang="en-US" altLang="en-US" dirty="0" smtClean="0"/>
              <a:t>If needed, Test Administrators can stop an entire</a:t>
            </a:r>
            <a:r>
              <a:rPr lang="en-US" altLang="en-US" baseline="0" dirty="0" smtClean="0"/>
              <a:t> </a:t>
            </a:r>
            <a:r>
              <a:rPr lang="en-US" altLang="en-US" dirty="0" smtClean="0"/>
              <a:t>test session and therefore pause tests for all students in the session by selecting the “Stop Session” button.</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itchFamily="18" charset="0"/>
              </a:defRPr>
            </a:lvl1pPr>
            <a:lvl2pPr marL="757066" indent="-291179" defTabSz="949568">
              <a:spcBef>
                <a:spcPct val="30000"/>
              </a:spcBef>
              <a:defRPr sz="1200">
                <a:solidFill>
                  <a:schemeClr val="tx1"/>
                </a:solidFill>
                <a:latin typeface="Times New Roman" pitchFamily="18" charset="0"/>
              </a:defRPr>
            </a:lvl2pPr>
            <a:lvl3pPr marL="1164717" indent="-232943" defTabSz="949568">
              <a:spcBef>
                <a:spcPct val="30000"/>
              </a:spcBef>
              <a:defRPr sz="1200">
                <a:solidFill>
                  <a:schemeClr val="tx1"/>
                </a:solidFill>
                <a:latin typeface="Times New Roman" pitchFamily="18" charset="0"/>
              </a:defRPr>
            </a:lvl3pPr>
            <a:lvl4pPr marL="1630604" indent="-232943" defTabSz="949568">
              <a:spcBef>
                <a:spcPct val="30000"/>
              </a:spcBef>
              <a:defRPr sz="1200">
                <a:solidFill>
                  <a:schemeClr val="tx1"/>
                </a:solidFill>
                <a:latin typeface="Times New Roman" pitchFamily="18" charset="0"/>
              </a:defRPr>
            </a:lvl4pPr>
            <a:lvl5pPr marL="2096491" indent="-232943" defTabSz="949568">
              <a:spcBef>
                <a:spcPct val="30000"/>
              </a:spcBef>
              <a:defRPr sz="1200">
                <a:solidFill>
                  <a:schemeClr val="tx1"/>
                </a:solidFill>
                <a:latin typeface="Times New Roman" pitchFamily="18" charset="0"/>
              </a:defRPr>
            </a:lvl5pPr>
            <a:lvl6pPr marL="2562377" indent="-232943" defTabSz="949568" eaLnBrk="0" fontAlgn="base" hangingPunct="0">
              <a:spcBef>
                <a:spcPct val="30000"/>
              </a:spcBef>
              <a:spcAft>
                <a:spcPct val="0"/>
              </a:spcAft>
              <a:defRPr sz="1200">
                <a:solidFill>
                  <a:schemeClr val="tx1"/>
                </a:solidFill>
                <a:latin typeface="Times New Roman" pitchFamily="18" charset="0"/>
              </a:defRPr>
            </a:lvl6pPr>
            <a:lvl7pPr marL="3028264" indent="-232943" defTabSz="949568" eaLnBrk="0" fontAlgn="base" hangingPunct="0">
              <a:spcBef>
                <a:spcPct val="30000"/>
              </a:spcBef>
              <a:spcAft>
                <a:spcPct val="0"/>
              </a:spcAft>
              <a:defRPr sz="1200">
                <a:solidFill>
                  <a:schemeClr val="tx1"/>
                </a:solidFill>
                <a:latin typeface="Times New Roman" pitchFamily="18" charset="0"/>
              </a:defRPr>
            </a:lvl7pPr>
            <a:lvl8pPr marL="3494151" indent="-232943" defTabSz="949568" eaLnBrk="0" fontAlgn="base" hangingPunct="0">
              <a:spcBef>
                <a:spcPct val="30000"/>
              </a:spcBef>
              <a:spcAft>
                <a:spcPct val="0"/>
              </a:spcAft>
              <a:defRPr sz="1200">
                <a:solidFill>
                  <a:schemeClr val="tx1"/>
                </a:solidFill>
                <a:latin typeface="Times New Roman" pitchFamily="18" charset="0"/>
              </a:defRPr>
            </a:lvl8pPr>
            <a:lvl9pPr marL="3960038" indent="-232943" defTabSz="94956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1BF6AE1-41AF-4403-9DA2-E843213DEED5}" type="slidenum">
              <a:rPr lang="en-US" altLang="en-US" smtClean="0"/>
              <a:pPr>
                <a:spcBef>
                  <a:spcPct val="0"/>
                </a:spcBef>
              </a:pPr>
              <a:t>30</a:t>
            </a:fld>
            <a:endParaRPr lang="en-US" altLang="en-US" smtClean="0"/>
          </a:p>
        </p:txBody>
      </p:sp>
    </p:spTree>
    <p:extLst>
      <p:ext uri="{BB962C8B-B14F-4D97-AF65-F5344CB8AC3E}">
        <p14:creationId xmlns:p14="http://schemas.microsoft.com/office/powerpoint/2010/main" val="22383603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defTabSz="930156">
              <a:buFont typeface="+mj-lt"/>
              <a:buAutoNum type="arabicPeriod"/>
            </a:pPr>
            <a:r>
              <a:rPr lang="en-US" altLang="en-US" dirty="0" smtClean="0"/>
              <a:t>Once Test Administrators have</a:t>
            </a:r>
            <a:r>
              <a:rPr lang="en-US" altLang="en-US" baseline="0" dirty="0" smtClean="0"/>
              <a:t> chosen to stop the entire session, a</a:t>
            </a:r>
            <a:r>
              <a:rPr lang="en-US" altLang="en-US" dirty="0" smtClean="0"/>
              <a:t>t that point, an “Important!” box will appear, requesting verification to end the session and log students out.</a:t>
            </a:r>
            <a:r>
              <a:rPr lang="en-US" altLang="en-US" baseline="0" dirty="0" smtClean="0"/>
              <a:t>  At that point, the </a:t>
            </a:r>
            <a:r>
              <a:rPr lang="en-US" altLang="en-US" dirty="0" smtClean="0"/>
              <a:t>Test Administrator </a:t>
            </a:r>
            <a:r>
              <a:rPr lang="en-US" altLang="en-US" baseline="0" dirty="0" smtClean="0"/>
              <a:t>is to s</a:t>
            </a:r>
            <a:r>
              <a:rPr lang="en-US" altLang="en-US" dirty="0" smtClean="0"/>
              <a:t>elect “OK” to continue or “Cancel” to keep the test session open.</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itchFamily="18" charset="0"/>
              </a:defRPr>
            </a:lvl1pPr>
            <a:lvl2pPr marL="757066" indent="-291179" defTabSz="949568">
              <a:spcBef>
                <a:spcPct val="30000"/>
              </a:spcBef>
              <a:defRPr sz="1200">
                <a:solidFill>
                  <a:schemeClr val="tx1"/>
                </a:solidFill>
                <a:latin typeface="Times New Roman" pitchFamily="18" charset="0"/>
              </a:defRPr>
            </a:lvl2pPr>
            <a:lvl3pPr marL="1164717" indent="-232943" defTabSz="949568">
              <a:spcBef>
                <a:spcPct val="30000"/>
              </a:spcBef>
              <a:defRPr sz="1200">
                <a:solidFill>
                  <a:schemeClr val="tx1"/>
                </a:solidFill>
                <a:latin typeface="Times New Roman" pitchFamily="18" charset="0"/>
              </a:defRPr>
            </a:lvl3pPr>
            <a:lvl4pPr marL="1630604" indent="-232943" defTabSz="949568">
              <a:spcBef>
                <a:spcPct val="30000"/>
              </a:spcBef>
              <a:defRPr sz="1200">
                <a:solidFill>
                  <a:schemeClr val="tx1"/>
                </a:solidFill>
                <a:latin typeface="Times New Roman" pitchFamily="18" charset="0"/>
              </a:defRPr>
            </a:lvl4pPr>
            <a:lvl5pPr marL="2096491" indent="-232943" defTabSz="949568">
              <a:spcBef>
                <a:spcPct val="30000"/>
              </a:spcBef>
              <a:defRPr sz="1200">
                <a:solidFill>
                  <a:schemeClr val="tx1"/>
                </a:solidFill>
                <a:latin typeface="Times New Roman" pitchFamily="18" charset="0"/>
              </a:defRPr>
            </a:lvl5pPr>
            <a:lvl6pPr marL="2562377" indent="-232943" defTabSz="949568" eaLnBrk="0" fontAlgn="base" hangingPunct="0">
              <a:spcBef>
                <a:spcPct val="30000"/>
              </a:spcBef>
              <a:spcAft>
                <a:spcPct val="0"/>
              </a:spcAft>
              <a:defRPr sz="1200">
                <a:solidFill>
                  <a:schemeClr val="tx1"/>
                </a:solidFill>
                <a:latin typeface="Times New Roman" pitchFamily="18" charset="0"/>
              </a:defRPr>
            </a:lvl6pPr>
            <a:lvl7pPr marL="3028264" indent="-232943" defTabSz="949568" eaLnBrk="0" fontAlgn="base" hangingPunct="0">
              <a:spcBef>
                <a:spcPct val="30000"/>
              </a:spcBef>
              <a:spcAft>
                <a:spcPct val="0"/>
              </a:spcAft>
              <a:defRPr sz="1200">
                <a:solidFill>
                  <a:schemeClr val="tx1"/>
                </a:solidFill>
                <a:latin typeface="Times New Roman" pitchFamily="18" charset="0"/>
              </a:defRPr>
            </a:lvl7pPr>
            <a:lvl8pPr marL="3494151" indent="-232943" defTabSz="949568" eaLnBrk="0" fontAlgn="base" hangingPunct="0">
              <a:spcBef>
                <a:spcPct val="30000"/>
              </a:spcBef>
              <a:spcAft>
                <a:spcPct val="0"/>
              </a:spcAft>
              <a:defRPr sz="1200">
                <a:solidFill>
                  <a:schemeClr val="tx1"/>
                </a:solidFill>
                <a:latin typeface="Times New Roman" pitchFamily="18" charset="0"/>
              </a:defRPr>
            </a:lvl8pPr>
            <a:lvl9pPr marL="3960038" indent="-232943" defTabSz="94956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1BF6AE1-41AF-4403-9DA2-E843213DEED5}" type="slidenum">
              <a:rPr lang="en-US" altLang="en-US" smtClean="0"/>
              <a:pPr>
                <a:spcBef>
                  <a:spcPct val="0"/>
                </a:spcBef>
              </a:pPr>
              <a:t>31</a:t>
            </a:fld>
            <a:endParaRPr lang="en-US" altLang="en-US" smtClean="0"/>
          </a:p>
        </p:txBody>
      </p:sp>
    </p:spTree>
    <p:extLst>
      <p:ext uri="{BB962C8B-B14F-4D97-AF65-F5344CB8AC3E}">
        <p14:creationId xmlns:p14="http://schemas.microsoft.com/office/powerpoint/2010/main" val="541146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a:buFont typeface="+mj-lt"/>
              <a:buAutoNum type="arabicPeriod"/>
            </a:pPr>
            <a:r>
              <a:rPr lang="en-US" altLang="en-US" dirty="0" smtClean="0"/>
              <a:t>After students answer the last item on the test, the “End Test” button will appear in the upper-left corner of the screen.  At that point, with the approval of the Test Administrator, the student is to select the “End Test” button.</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itchFamily="18" charset="0"/>
              </a:defRPr>
            </a:lvl1pPr>
            <a:lvl2pPr marL="757066" indent="-291179" defTabSz="949568">
              <a:spcBef>
                <a:spcPct val="30000"/>
              </a:spcBef>
              <a:defRPr sz="1200">
                <a:solidFill>
                  <a:schemeClr val="tx1"/>
                </a:solidFill>
                <a:latin typeface="Times New Roman" pitchFamily="18" charset="0"/>
              </a:defRPr>
            </a:lvl2pPr>
            <a:lvl3pPr marL="1164717" indent="-232943" defTabSz="949568">
              <a:spcBef>
                <a:spcPct val="30000"/>
              </a:spcBef>
              <a:defRPr sz="1200">
                <a:solidFill>
                  <a:schemeClr val="tx1"/>
                </a:solidFill>
                <a:latin typeface="Times New Roman" pitchFamily="18" charset="0"/>
              </a:defRPr>
            </a:lvl3pPr>
            <a:lvl4pPr marL="1630604" indent="-232943" defTabSz="949568">
              <a:spcBef>
                <a:spcPct val="30000"/>
              </a:spcBef>
              <a:defRPr sz="1200">
                <a:solidFill>
                  <a:schemeClr val="tx1"/>
                </a:solidFill>
                <a:latin typeface="Times New Roman" pitchFamily="18" charset="0"/>
              </a:defRPr>
            </a:lvl4pPr>
            <a:lvl5pPr marL="2096491" indent="-232943" defTabSz="949568">
              <a:spcBef>
                <a:spcPct val="30000"/>
              </a:spcBef>
              <a:defRPr sz="1200">
                <a:solidFill>
                  <a:schemeClr val="tx1"/>
                </a:solidFill>
                <a:latin typeface="Times New Roman" pitchFamily="18" charset="0"/>
              </a:defRPr>
            </a:lvl5pPr>
            <a:lvl6pPr marL="2562377" indent="-232943" defTabSz="949568" eaLnBrk="0" fontAlgn="base" hangingPunct="0">
              <a:spcBef>
                <a:spcPct val="30000"/>
              </a:spcBef>
              <a:spcAft>
                <a:spcPct val="0"/>
              </a:spcAft>
              <a:defRPr sz="1200">
                <a:solidFill>
                  <a:schemeClr val="tx1"/>
                </a:solidFill>
                <a:latin typeface="Times New Roman" pitchFamily="18" charset="0"/>
              </a:defRPr>
            </a:lvl6pPr>
            <a:lvl7pPr marL="3028264" indent="-232943" defTabSz="949568" eaLnBrk="0" fontAlgn="base" hangingPunct="0">
              <a:spcBef>
                <a:spcPct val="30000"/>
              </a:spcBef>
              <a:spcAft>
                <a:spcPct val="0"/>
              </a:spcAft>
              <a:defRPr sz="1200">
                <a:solidFill>
                  <a:schemeClr val="tx1"/>
                </a:solidFill>
                <a:latin typeface="Times New Roman" pitchFamily="18" charset="0"/>
              </a:defRPr>
            </a:lvl7pPr>
            <a:lvl8pPr marL="3494151" indent="-232943" defTabSz="949568" eaLnBrk="0" fontAlgn="base" hangingPunct="0">
              <a:spcBef>
                <a:spcPct val="30000"/>
              </a:spcBef>
              <a:spcAft>
                <a:spcPct val="0"/>
              </a:spcAft>
              <a:defRPr sz="1200">
                <a:solidFill>
                  <a:schemeClr val="tx1"/>
                </a:solidFill>
                <a:latin typeface="Times New Roman" pitchFamily="18" charset="0"/>
              </a:defRPr>
            </a:lvl8pPr>
            <a:lvl9pPr marL="3960038" indent="-232943" defTabSz="94956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F02F10B-A10B-4039-B947-8CA646C122B3}" type="slidenum">
              <a:rPr lang="en-US" altLang="en-US" smtClean="0"/>
              <a:pPr>
                <a:spcBef>
                  <a:spcPct val="0"/>
                </a:spcBef>
              </a:pPr>
              <a:t>32</a:t>
            </a:fld>
            <a:endParaRPr lang="en-US" altLang="en-US" smtClean="0"/>
          </a:p>
        </p:txBody>
      </p:sp>
    </p:spTree>
    <p:extLst>
      <p:ext uri="{BB962C8B-B14F-4D97-AF65-F5344CB8AC3E}">
        <p14:creationId xmlns:p14="http://schemas.microsoft.com/office/powerpoint/2010/main" val="36675204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a:buFont typeface="+mj-lt"/>
              <a:buAutoNum type="arabicPeriod"/>
            </a:pPr>
            <a:r>
              <a:rPr lang="en-US" altLang="en-US" dirty="0" smtClean="0"/>
              <a:t>Upon selecting the “End Test” button, an “Attention” message will appear</a:t>
            </a:r>
            <a:r>
              <a:rPr lang="en-US" altLang="en-US" baseline="0" dirty="0" smtClean="0"/>
              <a:t> and s</a:t>
            </a:r>
            <a:r>
              <a:rPr lang="en-US" altLang="en-US" dirty="0" smtClean="0"/>
              <a:t>tudents will select “Yes” to proceed with reviewing answers and submitting the test.</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itchFamily="18" charset="0"/>
              </a:defRPr>
            </a:lvl1pPr>
            <a:lvl2pPr marL="757066" indent="-291179" defTabSz="949568">
              <a:spcBef>
                <a:spcPct val="30000"/>
              </a:spcBef>
              <a:defRPr sz="1200">
                <a:solidFill>
                  <a:schemeClr val="tx1"/>
                </a:solidFill>
                <a:latin typeface="Times New Roman" pitchFamily="18" charset="0"/>
              </a:defRPr>
            </a:lvl2pPr>
            <a:lvl3pPr marL="1164717" indent="-232943" defTabSz="949568">
              <a:spcBef>
                <a:spcPct val="30000"/>
              </a:spcBef>
              <a:defRPr sz="1200">
                <a:solidFill>
                  <a:schemeClr val="tx1"/>
                </a:solidFill>
                <a:latin typeface="Times New Roman" pitchFamily="18" charset="0"/>
              </a:defRPr>
            </a:lvl3pPr>
            <a:lvl4pPr marL="1630604" indent="-232943" defTabSz="949568">
              <a:spcBef>
                <a:spcPct val="30000"/>
              </a:spcBef>
              <a:defRPr sz="1200">
                <a:solidFill>
                  <a:schemeClr val="tx1"/>
                </a:solidFill>
                <a:latin typeface="Times New Roman" pitchFamily="18" charset="0"/>
              </a:defRPr>
            </a:lvl4pPr>
            <a:lvl5pPr marL="2096491" indent="-232943" defTabSz="949568">
              <a:spcBef>
                <a:spcPct val="30000"/>
              </a:spcBef>
              <a:defRPr sz="1200">
                <a:solidFill>
                  <a:schemeClr val="tx1"/>
                </a:solidFill>
                <a:latin typeface="Times New Roman" pitchFamily="18" charset="0"/>
              </a:defRPr>
            </a:lvl5pPr>
            <a:lvl6pPr marL="2562377" indent="-232943" defTabSz="949568" eaLnBrk="0" fontAlgn="base" hangingPunct="0">
              <a:spcBef>
                <a:spcPct val="30000"/>
              </a:spcBef>
              <a:spcAft>
                <a:spcPct val="0"/>
              </a:spcAft>
              <a:defRPr sz="1200">
                <a:solidFill>
                  <a:schemeClr val="tx1"/>
                </a:solidFill>
                <a:latin typeface="Times New Roman" pitchFamily="18" charset="0"/>
              </a:defRPr>
            </a:lvl6pPr>
            <a:lvl7pPr marL="3028264" indent="-232943" defTabSz="949568" eaLnBrk="0" fontAlgn="base" hangingPunct="0">
              <a:spcBef>
                <a:spcPct val="30000"/>
              </a:spcBef>
              <a:spcAft>
                <a:spcPct val="0"/>
              </a:spcAft>
              <a:defRPr sz="1200">
                <a:solidFill>
                  <a:schemeClr val="tx1"/>
                </a:solidFill>
                <a:latin typeface="Times New Roman" pitchFamily="18" charset="0"/>
              </a:defRPr>
            </a:lvl7pPr>
            <a:lvl8pPr marL="3494151" indent="-232943" defTabSz="949568" eaLnBrk="0" fontAlgn="base" hangingPunct="0">
              <a:spcBef>
                <a:spcPct val="30000"/>
              </a:spcBef>
              <a:spcAft>
                <a:spcPct val="0"/>
              </a:spcAft>
              <a:defRPr sz="1200">
                <a:solidFill>
                  <a:schemeClr val="tx1"/>
                </a:solidFill>
                <a:latin typeface="Times New Roman" pitchFamily="18" charset="0"/>
              </a:defRPr>
            </a:lvl8pPr>
            <a:lvl9pPr marL="3960038" indent="-232943" defTabSz="94956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FA153EF-413F-427D-8F57-14C1F95B3CDF}" type="slidenum">
              <a:rPr lang="en-US" altLang="en-US" smtClean="0"/>
              <a:pPr>
                <a:spcBef>
                  <a:spcPct val="0"/>
                </a:spcBef>
              </a:pPr>
              <a:t>33</a:t>
            </a:fld>
            <a:endParaRPr lang="en-US" altLang="en-US" smtClean="0"/>
          </a:p>
        </p:txBody>
      </p:sp>
    </p:spTree>
    <p:extLst>
      <p:ext uri="{BB962C8B-B14F-4D97-AF65-F5344CB8AC3E}">
        <p14:creationId xmlns:p14="http://schemas.microsoft.com/office/powerpoint/2010/main" val="6573008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When reviewing their</a:t>
            </a:r>
            <a:r>
              <a:rPr lang="en-US" altLang="en-US" baseline="0" dirty="0" smtClean="0"/>
              <a:t> test questions:</a:t>
            </a:r>
          </a:p>
          <a:p>
            <a:endParaRPr lang="en-US" altLang="en-US" baseline="0" dirty="0" smtClean="0"/>
          </a:p>
          <a:p>
            <a:pPr marL="232943" indent="-232943">
              <a:buFont typeface="+mj-lt"/>
              <a:buAutoNum type="arabicPeriod"/>
            </a:pPr>
            <a:r>
              <a:rPr lang="en-US" altLang="en-US" dirty="0" smtClean="0"/>
              <a:t>Students may review answers before submitting a test.</a:t>
            </a:r>
          </a:p>
          <a:p>
            <a:pPr marL="232943" indent="-232943">
              <a:buFont typeface="+mj-lt"/>
              <a:buAutoNum type="arabicPeriod"/>
            </a:pPr>
            <a:r>
              <a:rPr lang="en-US" altLang="en-US" dirty="0" smtClean="0"/>
              <a:t>To review a specific question, the student can select the question number.</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itchFamily="18" charset="0"/>
              </a:defRPr>
            </a:lvl1pPr>
            <a:lvl2pPr marL="757066" indent="-291179" defTabSz="949568">
              <a:spcBef>
                <a:spcPct val="30000"/>
              </a:spcBef>
              <a:defRPr sz="1200">
                <a:solidFill>
                  <a:schemeClr val="tx1"/>
                </a:solidFill>
                <a:latin typeface="Times New Roman" pitchFamily="18" charset="0"/>
              </a:defRPr>
            </a:lvl2pPr>
            <a:lvl3pPr marL="1164717" indent="-232943" defTabSz="949568">
              <a:spcBef>
                <a:spcPct val="30000"/>
              </a:spcBef>
              <a:defRPr sz="1200">
                <a:solidFill>
                  <a:schemeClr val="tx1"/>
                </a:solidFill>
                <a:latin typeface="Times New Roman" pitchFamily="18" charset="0"/>
              </a:defRPr>
            </a:lvl3pPr>
            <a:lvl4pPr marL="1630604" indent="-232943" defTabSz="949568">
              <a:spcBef>
                <a:spcPct val="30000"/>
              </a:spcBef>
              <a:defRPr sz="1200">
                <a:solidFill>
                  <a:schemeClr val="tx1"/>
                </a:solidFill>
                <a:latin typeface="Times New Roman" pitchFamily="18" charset="0"/>
              </a:defRPr>
            </a:lvl4pPr>
            <a:lvl5pPr marL="2096491" indent="-232943" defTabSz="949568">
              <a:spcBef>
                <a:spcPct val="30000"/>
              </a:spcBef>
              <a:defRPr sz="1200">
                <a:solidFill>
                  <a:schemeClr val="tx1"/>
                </a:solidFill>
                <a:latin typeface="Times New Roman" pitchFamily="18" charset="0"/>
              </a:defRPr>
            </a:lvl5pPr>
            <a:lvl6pPr marL="2562377" indent="-232943" defTabSz="949568" eaLnBrk="0" fontAlgn="base" hangingPunct="0">
              <a:spcBef>
                <a:spcPct val="30000"/>
              </a:spcBef>
              <a:spcAft>
                <a:spcPct val="0"/>
              </a:spcAft>
              <a:defRPr sz="1200">
                <a:solidFill>
                  <a:schemeClr val="tx1"/>
                </a:solidFill>
                <a:latin typeface="Times New Roman" pitchFamily="18" charset="0"/>
              </a:defRPr>
            </a:lvl6pPr>
            <a:lvl7pPr marL="3028264" indent="-232943" defTabSz="949568" eaLnBrk="0" fontAlgn="base" hangingPunct="0">
              <a:spcBef>
                <a:spcPct val="30000"/>
              </a:spcBef>
              <a:spcAft>
                <a:spcPct val="0"/>
              </a:spcAft>
              <a:defRPr sz="1200">
                <a:solidFill>
                  <a:schemeClr val="tx1"/>
                </a:solidFill>
                <a:latin typeface="Times New Roman" pitchFamily="18" charset="0"/>
              </a:defRPr>
            </a:lvl7pPr>
            <a:lvl8pPr marL="3494151" indent="-232943" defTabSz="949568" eaLnBrk="0" fontAlgn="base" hangingPunct="0">
              <a:spcBef>
                <a:spcPct val="30000"/>
              </a:spcBef>
              <a:spcAft>
                <a:spcPct val="0"/>
              </a:spcAft>
              <a:defRPr sz="1200">
                <a:solidFill>
                  <a:schemeClr val="tx1"/>
                </a:solidFill>
                <a:latin typeface="Times New Roman" pitchFamily="18" charset="0"/>
              </a:defRPr>
            </a:lvl8pPr>
            <a:lvl9pPr marL="3960038" indent="-232943" defTabSz="94956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9242F42-7AE2-415D-890E-D00885690B6E}" type="slidenum">
              <a:rPr lang="en-US" altLang="en-US" smtClean="0"/>
              <a:pPr>
                <a:spcBef>
                  <a:spcPct val="0"/>
                </a:spcBef>
              </a:pPr>
              <a:t>34</a:t>
            </a:fld>
            <a:endParaRPr lang="en-US" altLang="en-US" smtClean="0"/>
          </a:p>
        </p:txBody>
      </p:sp>
    </p:spTree>
    <p:extLst>
      <p:ext uri="{BB962C8B-B14F-4D97-AF65-F5344CB8AC3E}">
        <p14:creationId xmlns:p14="http://schemas.microsoft.com/office/powerpoint/2010/main" val="33600612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After reviewing their test questions:</a:t>
            </a:r>
          </a:p>
          <a:p>
            <a:endParaRPr lang="en-US" altLang="en-US" dirty="0" smtClean="0"/>
          </a:p>
          <a:p>
            <a:pPr marL="465887" indent="-465887">
              <a:buFont typeface="+mj-lt"/>
              <a:buAutoNum type="arabicPeriod"/>
              <a:defRPr/>
            </a:pPr>
            <a:r>
              <a:rPr lang="en-US" dirty="0"/>
              <a:t>When a student is ready to submit the test, he or she will receive a confirmation screen.</a:t>
            </a:r>
          </a:p>
          <a:p>
            <a:pPr marL="465887" indent="-465887">
              <a:buFont typeface="+mj-lt"/>
              <a:buAutoNum type="arabicPeriod"/>
              <a:defRPr/>
            </a:pPr>
            <a:r>
              <a:rPr lang="en-US" dirty="0"/>
              <a:t>At this point, the student is ready to select the “Log Out” button.</a:t>
            </a:r>
          </a:p>
          <a:p>
            <a:endParaRPr lang="en-US" altLang="en-US" dirty="0"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itchFamily="18" charset="0"/>
              </a:defRPr>
            </a:lvl1pPr>
            <a:lvl2pPr marL="757066" indent="-291179" defTabSz="949568">
              <a:spcBef>
                <a:spcPct val="30000"/>
              </a:spcBef>
              <a:defRPr sz="1200">
                <a:solidFill>
                  <a:schemeClr val="tx1"/>
                </a:solidFill>
                <a:latin typeface="Times New Roman" pitchFamily="18" charset="0"/>
              </a:defRPr>
            </a:lvl2pPr>
            <a:lvl3pPr marL="1164717" indent="-232943" defTabSz="949568">
              <a:spcBef>
                <a:spcPct val="30000"/>
              </a:spcBef>
              <a:defRPr sz="1200">
                <a:solidFill>
                  <a:schemeClr val="tx1"/>
                </a:solidFill>
                <a:latin typeface="Times New Roman" pitchFamily="18" charset="0"/>
              </a:defRPr>
            </a:lvl3pPr>
            <a:lvl4pPr marL="1630604" indent="-232943" defTabSz="949568">
              <a:spcBef>
                <a:spcPct val="30000"/>
              </a:spcBef>
              <a:defRPr sz="1200">
                <a:solidFill>
                  <a:schemeClr val="tx1"/>
                </a:solidFill>
                <a:latin typeface="Times New Roman" pitchFamily="18" charset="0"/>
              </a:defRPr>
            </a:lvl4pPr>
            <a:lvl5pPr marL="2096491" indent="-232943" defTabSz="949568">
              <a:spcBef>
                <a:spcPct val="30000"/>
              </a:spcBef>
              <a:defRPr sz="1200">
                <a:solidFill>
                  <a:schemeClr val="tx1"/>
                </a:solidFill>
                <a:latin typeface="Times New Roman" pitchFamily="18" charset="0"/>
              </a:defRPr>
            </a:lvl5pPr>
            <a:lvl6pPr marL="2562377" indent="-232943" defTabSz="949568" eaLnBrk="0" fontAlgn="base" hangingPunct="0">
              <a:spcBef>
                <a:spcPct val="30000"/>
              </a:spcBef>
              <a:spcAft>
                <a:spcPct val="0"/>
              </a:spcAft>
              <a:defRPr sz="1200">
                <a:solidFill>
                  <a:schemeClr val="tx1"/>
                </a:solidFill>
                <a:latin typeface="Times New Roman" pitchFamily="18" charset="0"/>
              </a:defRPr>
            </a:lvl6pPr>
            <a:lvl7pPr marL="3028264" indent="-232943" defTabSz="949568" eaLnBrk="0" fontAlgn="base" hangingPunct="0">
              <a:spcBef>
                <a:spcPct val="30000"/>
              </a:spcBef>
              <a:spcAft>
                <a:spcPct val="0"/>
              </a:spcAft>
              <a:defRPr sz="1200">
                <a:solidFill>
                  <a:schemeClr val="tx1"/>
                </a:solidFill>
                <a:latin typeface="Times New Roman" pitchFamily="18" charset="0"/>
              </a:defRPr>
            </a:lvl7pPr>
            <a:lvl8pPr marL="3494151" indent="-232943" defTabSz="949568" eaLnBrk="0" fontAlgn="base" hangingPunct="0">
              <a:spcBef>
                <a:spcPct val="30000"/>
              </a:spcBef>
              <a:spcAft>
                <a:spcPct val="0"/>
              </a:spcAft>
              <a:defRPr sz="1200">
                <a:solidFill>
                  <a:schemeClr val="tx1"/>
                </a:solidFill>
                <a:latin typeface="Times New Roman" pitchFamily="18" charset="0"/>
              </a:defRPr>
            </a:lvl8pPr>
            <a:lvl9pPr marL="3960038" indent="-232943" defTabSz="94956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FDCAC94-5C6F-42A8-80D9-FF66356263CD}" type="slidenum">
              <a:rPr lang="en-US" altLang="en-US" smtClean="0"/>
              <a:pPr>
                <a:spcBef>
                  <a:spcPct val="0"/>
                </a:spcBef>
              </a:pPr>
              <a:t>35</a:t>
            </a:fld>
            <a:endParaRPr lang="en-US" altLang="en-US" smtClean="0"/>
          </a:p>
        </p:txBody>
      </p:sp>
    </p:spTree>
    <p:extLst>
      <p:ext uri="{BB962C8B-B14F-4D97-AF65-F5344CB8AC3E}">
        <p14:creationId xmlns:p14="http://schemas.microsoft.com/office/powerpoint/2010/main" val="23435049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Early Assessment Program (EAP) is a joint program of the CDE, California State University (CSU), and the California Community Colleges (CCC). The EAP provides students with an early indicator of their college readiness in English and mathematics prior to starting the senior year. </a:t>
            </a:r>
            <a:r>
              <a:rPr lang="en-US" dirty="0" smtClean="0"/>
              <a:t>In addition, EAP may earn students an exemption from the CSU and participating CCC English and/or mathematics placement tests that are required for entering freshmen.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Students taking the grade eleven CAASPP ELA and mathematics assessments will automatically be participating in the EAP.  </a:t>
            </a:r>
            <a:r>
              <a:rPr lang="en-US" dirty="0" smtClean="0"/>
              <a:t>At the end of the Smarter Balanced grade eleven English</a:t>
            </a:r>
            <a:r>
              <a:rPr lang="en-US" baseline="0" dirty="0" smtClean="0"/>
              <a:t> Language Arts </a:t>
            </a:r>
            <a:r>
              <a:rPr lang="en-US" dirty="0" smtClean="0"/>
              <a:t>and mathematics tests, students will be asked to release their results to the CSU and CCCs. To authorize the release of their results, students should mark  the circle that indicates their understanding that their CAASPP/EAP results will be shared directly with the CSU and/or the CCC. Students who choose not to release their results to the CSU and CCC will need to provide those results upon request at a later date</a:t>
            </a:r>
            <a:endParaRPr lang="en-US" dirty="0"/>
          </a:p>
        </p:txBody>
      </p:sp>
      <p:sp>
        <p:nvSpPr>
          <p:cNvPr id="4" name="Slide Number Placeholder 3"/>
          <p:cNvSpPr>
            <a:spLocks noGrp="1"/>
          </p:cNvSpPr>
          <p:nvPr>
            <p:ph type="sldNum" sz="quarter" idx="10"/>
          </p:nvPr>
        </p:nvSpPr>
        <p:spPr/>
        <p:txBody>
          <a:bodyPr/>
          <a:lstStyle/>
          <a:p>
            <a:fld id="{66DA0179-13A6-4397-A667-99E451554B1A}" type="slidenum">
              <a:rPr lang="en-US" smtClean="0"/>
              <a:pPr/>
              <a:t>36</a:t>
            </a:fld>
            <a:endParaRPr lang="en-US"/>
          </a:p>
        </p:txBody>
      </p:sp>
    </p:spTree>
    <p:extLst>
      <p:ext uri="{BB962C8B-B14F-4D97-AF65-F5344CB8AC3E}">
        <p14:creationId xmlns:p14="http://schemas.microsoft.com/office/powerpoint/2010/main" val="33890576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There are test</a:t>
            </a:r>
            <a:r>
              <a:rPr lang="en-US" altLang="en-US" baseline="0" dirty="0" smtClean="0"/>
              <a:t> expiration rules that apply to both the Non-Performance Task and the Performance Task.  These rules include:</a:t>
            </a:r>
          </a:p>
          <a:p>
            <a:endParaRPr lang="en-US" altLang="en-US" baseline="0" dirty="0" smtClean="0"/>
          </a:p>
          <a:p>
            <a:pPr marL="232943" indent="-232943">
              <a:buFont typeface="+mj-lt"/>
              <a:buAutoNum type="arabicPeriod"/>
            </a:pPr>
            <a:r>
              <a:rPr lang="en-US" altLang="en-US" baseline="0" dirty="0" smtClean="0"/>
              <a:t>A student’s Non-Performance Task test remains active until the student completes and submits the test or 45 calendar days after the student has begun the Non-Performance Task.</a:t>
            </a:r>
          </a:p>
          <a:p>
            <a:pPr marL="232943" indent="-232943">
              <a:buFont typeface="+mj-lt"/>
              <a:buAutoNum type="arabicPeriod"/>
            </a:pPr>
            <a:r>
              <a:rPr lang="en-US" altLang="en-US" baseline="0" dirty="0" smtClean="0"/>
              <a:t>A student’s Performance Task remains active until the student completes and submits the test or for 10 calendar days after the student has begun the Performance Task.</a:t>
            </a:r>
            <a:endParaRPr lang="en-US" altLang="en-US" dirty="0"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itchFamily="18" charset="0"/>
              </a:defRPr>
            </a:lvl1pPr>
            <a:lvl2pPr marL="757066" indent="-291179" defTabSz="949568">
              <a:spcBef>
                <a:spcPct val="30000"/>
              </a:spcBef>
              <a:defRPr sz="1200">
                <a:solidFill>
                  <a:schemeClr val="tx1"/>
                </a:solidFill>
                <a:latin typeface="Times New Roman" pitchFamily="18" charset="0"/>
              </a:defRPr>
            </a:lvl2pPr>
            <a:lvl3pPr marL="1164717" indent="-232943" defTabSz="949568">
              <a:spcBef>
                <a:spcPct val="30000"/>
              </a:spcBef>
              <a:defRPr sz="1200">
                <a:solidFill>
                  <a:schemeClr val="tx1"/>
                </a:solidFill>
                <a:latin typeface="Times New Roman" pitchFamily="18" charset="0"/>
              </a:defRPr>
            </a:lvl3pPr>
            <a:lvl4pPr marL="1630604" indent="-232943" defTabSz="949568">
              <a:spcBef>
                <a:spcPct val="30000"/>
              </a:spcBef>
              <a:defRPr sz="1200">
                <a:solidFill>
                  <a:schemeClr val="tx1"/>
                </a:solidFill>
                <a:latin typeface="Times New Roman" pitchFamily="18" charset="0"/>
              </a:defRPr>
            </a:lvl4pPr>
            <a:lvl5pPr marL="2096491" indent="-232943" defTabSz="949568">
              <a:spcBef>
                <a:spcPct val="30000"/>
              </a:spcBef>
              <a:defRPr sz="1200">
                <a:solidFill>
                  <a:schemeClr val="tx1"/>
                </a:solidFill>
                <a:latin typeface="Times New Roman" pitchFamily="18" charset="0"/>
              </a:defRPr>
            </a:lvl5pPr>
            <a:lvl6pPr marL="2562377" indent="-232943" defTabSz="949568" eaLnBrk="0" fontAlgn="base" hangingPunct="0">
              <a:spcBef>
                <a:spcPct val="30000"/>
              </a:spcBef>
              <a:spcAft>
                <a:spcPct val="0"/>
              </a:spcAft>
              <a:defRPr sz="1200">
                <a:solidFill>
                  <a:schemeClr val="tx1"/>
                </a:solidFill>
                <a:latin typeface="Times New Roman" pitchFamily="18" charset="0"/>
              </a:defRPr>
            </a:lvl6pPr>
            <a:lvl7pPr marL="3028264" indent="-232943" defTabSz="949568" eaLnBrk="0" fontAlgn="base" hangingPunct="0">
              <a:spcBef>
                <a:spcPct val="30000"/>
              </a:spcBef>
              <a:spcAft>
                <a:spcPct val="0"/>
              </a:spcAft>
              <a:defRPr sz="1200">
                <a:solidFill>
                  <a:schemeClr val="tx1"/>
                </a:solidFill>
                <a:latin typeface="Times New Roman" pitchFamily="18" charset="0"/>
              </a:defRPr>
            </a:lvl7pPr>
            <a:lvl8pPr marL="3494151" indent="-232943" defTabSz="949568" eaLnBrk="0" fontAlgn="base" hangingPunct="0">
              <a:spcBef>
                <a:spcPct val="30000"/>
              </a:spcBef>
              <a:spcAft>
                <a:spcPct val="0"/>
              </a:spcAft>
              <a:defRPr sz="1200">
                <a:solidFill>
                  <a:schemeClr val="tx1"/>
                </a:solidFill>
                <a:latin typeface="Times New Roman" pitchFamily="18" charset="0"/>
              </a:defRPr>
            </a:lvl8pPr>
            <a:lvl9pPr marL="3960038" indent="-232943" defTabSz="94956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72F67F1-F615-4B6A-BDFE-01D76CF22F70}" type="slidenum">
              <a:rPr lang="en-US" altLang="en-US" smtClean="0"/>
              <a:pPr>
                <a:spcBef>
                  <a:spcPct val="0"/>
                </a:spcBef>
              </a:pPr>
              <a:t>37</a:t>
            </a:fld>
            <a:endParaRPr lang="en-US" altLang="en-US" smtClean="0"/>
          </a:p>
        </p:txBody>
      </p:sp>
    </p:spTree>
    <p:extLst>
      <p:ext uri="{BB962C8B-B14F-4D97-AF65-F5344CB8AC3E}">
        <p14:creationId xmlns:p14="http://schemas.microsoft.com/office/powerpoint/2010/main" val="25787016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As</a:t>
            </a:r>
            <a:r>
              <a:rPr lang="en-US" altLang="en-US" baseline="0" dirty="0" smtClean="0"/>
              <a:t> part of the administration of the Performance Task, students are to be afforded the opportunity to take part in a Classroom Activity.  The following information pertains to the Classroom Activity:</a:t>
            </a:r>
          </a:p>
          <a:p>
            <a:endParaRPr lang="en-US" altLang="en-US" baseline="0" dirty="0" smtClean="0"/>
          </a:p>
          <a:p>
            <a:pPr marL="232943" indent="-232943">
              <a:buFont typeface="+mj-lt"/>
              <a:buAutoNum type="arabicPeriod"/>
            </a:pPr>
            <a:r>
              <a:rPr lang="en-US" altLang="en-US" dirty="0" smtClean="0"/>
              <a:t>The purpose</a:t>
            </a:r>
            <a:r>
              <a:rPr lang="en-US" altLang="en-US" baseline="0" dirty="0" smtClean="0"/>
              <a:t> of the Classroom Activity is t</a:t>
            </a:r>
            <a:r>
              <a:rPr lang="en-US" altLang="en-US" dirty="0" smtClean="0"/>
              <a:t>o provide students with important context, concepts, and key terms prior to taking the Performance Task.</a:t>
            </a:r>
          </a:p>
          <a:p>
            <a:pPr marL="232943" indent="-232943">
              <a:buFont typeface="+mj-lt"/>
              <a:buAutoNum type="arabicPeriod"/>
            </a:pPr>
            <a:r>
              <a:rPr lang="en-US" altLang="en-US" dirty="0" smtClean="0"/>
              <a:t>All students will have a classroom activity before they take and complete a Performance Task.</a:t>
            </a:r>
          </a:p>
          <a:p>
            <a:pPr marL="232943" indent="-232943">
              <a:buFont typeface="+mj-lt"/>
              <a:buAutoNum type="arabicPeriod"/>
            </a:pPr>
            <a:r>
              <a:rPr lang="en-US" altLang="en-US" dirty="0" smtClean="0"/>
              <a:t>The Classroom Activity may be administered in a classroom or any other appropriate setting.</a:t>
            </a:r>
          </a:p>
          <a:p>
            <a:pPr marL="232943" indent="-232943">
              <a:buFont typeface="+mj-lt"/>
              <a:buAutoNum type="arabicPeriod"/>
            </a:pPr>
            <a:r>
              <a:rPr lang="en-US" altLang="en-US" dirty="0" smtClean="0"/>
              <a:t>There should be no more than a 3-day lapse between the Classroom Activity and the Performance Task administration.</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itchFamily="18" charset="0"/>
              </a:defRPr>
            </a:lvl1pPr>
            <a:lvl2pPr marL="757066" indent="-291179" defTabSz="949568">
              <a:spcBef>
                <a:spcPct val="30000"/>
              </a:spcBef>
              <a:defRPr sz="1200">
                <a:solidFill>
                  <a:schemeClr val="tx1"/>
                </a:solidFill>
                <a:latin typeface="Times New Roman" pitchFamily="18" charset="0"/>
              </a:defRPr>
            </a:lvl2pPr>
            <a:lvl3pPr marL="1164717" indent="-232943" defTabSz="949568">
              <a:spcBef>
                <a:spcPct val="30000"/>
              </a:spcBef>
              <a:defRPr sz="1200">
                <a:solidFill>
                  <a:schemeClr val="tx1"/>
                </a:solidFill>
                <a:latin typeface="Times New Roman" pitchFamily="18" charset="0"/>
              </a:defRPr>
            </a:lvl3pPr>
            <a:lvl4pPr marL="1630604" indent="-232943" defTabSz="949568">
              <a:spcBef>
                <a:spcPct val="30000"/>
              </a:spcBef>
              <a:defRPr sz="1200">
                <a:solidFill>
                  <a:schemeClr val="tx1"/>
                </a:solidFill>
                <a:latin typeface="Times New Roman" pitchFamily="18" charset="0"/>
              </a:defRPr>
            </a:lvl4pPr>
            <a:lvl5pPr marL="2096491" indent="-232943" defTabSz="949568">
              <a:spcBef>
                <a:spcPct val="30000"/>
              </a:spcBef>
              <a:defRPr sz="1200">
                <a:solidFill>
                  <a:schemeClr val="tx1"/>
                </a:solidFill>
                <a:latin typeface="Times New Roman" pitchFamily="18" charset="0"/>
              </a:defRPr>
            </a:lvl5pPr>
            <a:lvl6pPr marL="2562377" indent="-232943" defTabSz="949568" eaLnBrk="0" fontAlgn="base" hangingPunct="0">
              <a:spcBef>
                <a:spcPct val="30000"/>
              </a:spcBef>
              <a:spcAft>
                <a:spcPct val="0"/>
              </a:spcAft>
              <a:defRPr sz="1200">
                <a:solidFill>
                  <a:schemeClr val="tx1"/>
                </a:solidFill>
                <a:latin typeface="Times New Roman" pitchFamily="18" charset="0"/>
              </a:defRPr>
            </a:lvl6pPr>
            <a:lvl7pPr marL="3028264" indent="-232943" defTabSz="949568" eaLnBrk="0" fontAlgn="base" hangingPunct="0">
              <a:spcBef>
                <a:spcPct val="30000"/>
              </a:spcBef>
              <a:spcAft>
                <a:spcPct val="0"/>
              </a:spcAft>
              <a:defRPr sz="1200">
                <a:solidFill>
                  <a:schemeClr val="tx1"/>
                </a:solidFill>
                <a:latin typeface="Times New Roman" pitchFamily="18" charset="0"/>
              </a:defRPr>
            </a:lvl7pPr>
            <a:lvl8pPr marL="3494151" indent="-232943" defTabSz="949568" eaLnBrk="0" fontAlgn="base" hangingPunct="0">
              <a:spcBef>
                <a:spcPct val="30000"/>
              </a:spcBef>
              <a:spcAft>
                <a:spcPct val="0"/>
              </a:spcAft>
              <a:defRPr sz="1200">
                <a:solidFill>
                  <a:schemeClr val="tx1"/>
                </a:solidFill>
                <a:latin typeface="Times New Roman" pitchFamily="18" charset="0"/>
              </a:defRPr>
            </a:lvl8pPr>
            <a:lvl9pPr marL="3960038" indent="-232943" defTabSz="94956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37C049A-A0AE-440B-9D41-5955FEDADEB8}" type="slidenum">
              <a:rPr lang="en-US" altLang="en-US" smtClean="0"/>
              <a:pPr>
                <a:spcBef>
                  <a:spcPct val="0"/>
                </a:spcBef>
              </a:pPr>
              <a:t>38</a:t>
            </a:fld>
            <a:endParaRPr lang="en-US" altLang="en-US" smtClean="0"/>
          </a:p>
        </p:txBody>
      </p:sp>
    </p:spTree>
    <p:extLst>
      <p:ext uri="{BB962C8B-B14F-4D97-AF65-F5344CB8AC3E}">
        <p14:creationId xmlns:p14="http://schemas.microsoft.com/office/powerpoint/2010/main" val="17525584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defRPr/>
            </a:pPr>
            <a:r>
              <a:rPr lang="en-US" altLang="en-US" dirty="0" smtClean="0"/>
              <a:t>Classroom Activity information continued…</a:t>
            </a:r>
          </a:p>
          <a:p>
            <a:pPr defTabSz="931774">
              <a:defRPr/>
            </a:pPr>
            <a:endParaRPr lang="en-US" altLang="en-US" dirty="0" smtClean="0"/>
          </a:p>
          <a:p>
            <a:pPr defTabSz="931774">
              <a:defRPr/>
            </a:pPr>
            <a:r>
              <a:rPr lang="en-US" altLang="en-US" dirty="0" smtClean="0"/>
              <a:t>As</a:t>
            </a:r>
            <a:r>
              <a:rPr lang="en-US" altLang="en-US" baseline="0" dirty="0" smtClean="0"/>
              <a:t> part of the administration of the Performance Task, students are to be afforded the opportunity to take part in a related Classroom Activity.  The following information pertains to the Classroom Activity:</a:t>
            </a:r>
          </a:p>
          <a:p>
            <a:endParaRPr lang="en-US" altLang="en-US" baseline="0" dirty="0" smtClean="0"/>
          </a:p>
          <a:p>
            <a:pPr marL="232943" indent="-232943">
              <a:buFont typeface="+mj-lt"/>
              <a:buAutoNum type="arabicPeriod"/>
            </a:pPr>
            <a:r>
              <a:rPr lang="en-US" altLang="en-US" dirty="0" smtClean="0"/>
              <a:t>Computers, projectors, and other technology are allowed but not required for the Classroom Activity.</a:t>
            </a:r>
          </a:p>
          <a:p>
            <a:pPr marL="232943" indent="-232943">
              <a:buFont typeface="+mj-lt"/>
              <a:buAutoNum type="arabicPeriod"/>
            </a:pPr>
            <a:r>
              <a:rPr lang="en-US" altLang="en-US" dirty="0" smtClean="0"/>
              <a:t>The Classroom Activity should</a:t>
            </a:r>
            <a:r>
              <a:rPr lang="en-US" altLang="en-US" baseline="0" dirty="0" smtClean="0"/>
              <a:t> i</a:t>
            </a:r>
            <a:r>
              <a:rPr lang="en-US" altLang="en-US" dirty="0" smtClean="0"/>
              <a:t>nvolve the participation of all students in the instructional tasks of the lesson.</a:t>
            </a:r>
          </a:p>
          <a:p>
            <a:pPr marL="232943" indent="-232943">
              <a:buFont typeface="+mj-lt"/>
              <a:buAutoNum type="arabicPeriod"/>
            </a:pPr>
            <a:r>
              <a:rPr lang="en-US" altLang="en-US" dirty="0" smtClean="0"/>
              <a:t>Students may take notes during the classroom activity, but the notes must be collected before proceeding to take the Performance Task and may not be used by the students during the completion of the Performance Task.</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itchFamily="18" charset="0"/>
              </a:defRPr>
            </a:lvl1pPr>
            <a:lvl2pPr marL="757066" indent="-291179" defTabSz="949568">
              <a:spcBef>
                <a:spcPct val="30000"/>
              </a:spcBef>
              <a:defRPr sz="1200">
                <a:solidFill>
                  <a:schemeClr val="tx1"/>
                </a:solidFill>
                <a:latin typeface="Times New Roman" pitchFamily="18" charset="0"/>
              </a:defRPr>
            </a:lvl2pPr>
            <a:lvl3pPr marL="1164717" indent="-232943" defTabSz="949568">
              <a:spcBef>
                <a:spcPct val="30000"/>
              </a:spcBef>
              <a:defRPr sz="1200">
                <a:solidFill>
                  <a:schemeClr val="tx1"/>
                </a:solidFill>
                <a:latin typeface="Times New Roman" pitchFamily="18" charset="0"/>
              </a:defRPr>
            </a:lvl3pPr>
            <a:lvl4pPr marL="1630604" indent="-232943" defTabSz="949568">
              <a:spcBef>
                <a:spcPct val="30000"/>
              </a:spcBef>
              <a:defRPr sz="1200">
                <a:solidFill>
                  <a:schemeClr val="tx1"/>
                </a:solidFill>
                <a:latin typeface="Times New Roman" pitchFamily="18" charset="0"/>
              </a:defRPr>
            </a:lvl4pPr>
            <a:lvl5pPr marL="2096491" indent="-232943" defTabSz="949568">
              <a:spcBef>
                <a:spcPct val="30000"/>
              </a:spcBef>
              <a:defRPr sz="1200">
                <a:solidFill>
                  <a:schemeClr val="tx1"/>
                </a:solidFill>
                <a:latin typeface="Times New Roman" pitchFamily="18" charset="0"/>
              </a:defRPr>
            </a:lvl5pPr>
            <a:lvl6pPr marL="2562377" indent="-232943" defTabSz="949568" eaLnBrk="0" fontAlgn="base" hangingPunct="0">
              <a:spcBef>
                <a:spcPct val="30000"/>
              </a:spcBef>
              <a:spcAft>
                <a:spcPct val="0"/>
              </a:spcAft>
              <a:defRPr sz="1200">
                <a:solidFill>
                  <a:schemeClr val="tx1"/>
                </a:solidFill>
                <a:latin typeface="Times New Roman" pitchFamily="18" charset="0"/>
              </a:defRPr>
            </a:lvl6pPr>
            <a:lvl7pPr marL="3028264" indent="-232943" defTabSz="949568" eaLnBrk="0" fontAlgn="base" hangingPunct="0">
              <a:spcBef>
                <a:spcPct val="30000"/>
              </a:spcBef>
              <a:spcAft>
                <a:spcPct val="0"/>
              </a:spcAft>
              <a:defRPr sz="1200">
                <a:solidFill>
                  <a:schemeClr val="tx1"/>
                </a:solidFill>
                <a:latin typeface="Times New Roman" pitchFamily="18" charset="0"/>
              </a:defRPr>
            </a:lvl7pPr>
            <a:lvl8pPr marL="3494151" indent="-232943" defTabSz="949568" eaLnBrk="0" fontAlgn="base" hangingPunct="0">
              <a:spcBef>
                <a:spcPct val="30000"/>
              </a:spcBef>
              <a:spcAft>
                <a:spcPct val="0"/>
              </a:spcAft>
              <a:defRPr sz="1200">
                <a:solidFill>
                  <a:schemeClr val="tx1"/>
                </a:solidFill>
                <a:latin typeface="Times New Roman" pitchFamily="18" charset="0"/>
              </a:defRPr>
            </a:lvl8pPr>
            <a:lvl9pPr marL="3960038" indent="-232943" defTabSz="94956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C223BFC-5DBD-4F85-80F2-D8AAF6121A88}" type="slidenum">
              <a:rPr lang="en-US" altLang="en-US" smtClean="0"/>
              <a:pPr>
                <a:spcBef>
                  <a:spcPct val="0"/>
                </a:spcBef>
              </a:pPr>
              <a:t>39</a:t>
            </a:fld>
            <a:endParaRPr lang="en-US" altLang="en-US" smtClean="0"/>
          </a:p>
        </p:txBody>
      </p:sp>
    </p:spTree>
    <p:extLst>
      <p:ext uri="{BB962C8B-B14F-4D97-AF65-F5344CB8AC3E}">
        <p14:creationId xmlns:p14="http://schemas.microsoft.com/office/powerpoint/2010/main" val="4251045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US" dirty="0" smtClean="0"/>
              <a:t>It is imperative that all Test Administrators have the CAASPP Portal website book marked on the device that they will be using during the creation and management of a test session.</a:t>
            </a:r>
            <a:endParaRPr lang="en-US" dirty="0"/>
          </a:p>
        </p:txBody>
      </p:sp>
      <p:sp>
        <p:nvSpPr>
          <p:cNvPr id="4" name="Slide Number Placeholder 3"/>
          <p:cNvSpPr>
            <a:spLocks noGrp="1"/>
          </p:cNvSpPr>
          <p:nvPr>
            <p:ph type="sldNum" sz="quarter" idx="10"/>
          </p:nvPr>
        </p:nvSpPr>
        <p:spPr/>
        <p:txBody>
          <a:bodyPr/>
          <a:lstStyle/>
          <a:p>
            <a:fld id="{66DA0179-13A6-4397-A667-99E451554B1A}" type="slidenum">
              <a:rPr lang="en-US" smtClean="0"/>
              <a:pPr/>
              <a:t>4</a:t>
            </a:fld>
            <a:endParaRPr lang="en-US"/>
          </a:p>
        </p:txBody>
      </p:sp>
    </p:spTree>
    <p:extLst>
      <p:ext uri="{BB962C8B-B14F-4D97-AF65-F5344CB8AC3E}">
        <p14:creationId xmlns:p14="http://schemas.microsoft.com/office/powerpoint/2010/main" val="31018823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defRPr/>
            </a:pPr>
            <a:r>
              <a:rPr lang="en-US" altLang="en-US" dirty="0" smtClean="0"/>
              <a:t>Classroom Activity information continued…</a:t>
            </a:r>
          </a:p>
          <a:p>
            <a:pPr defTabSz="931774">
              <a:defRPr/>
            </a:pPr>
            <a:endParaRPr lang="en-US" altLang="en-US" dirty="0" smtClean="0"/>
          </a:p>
          <a:p>
            <a:pPr defTabSz="931774">
              <a:defRPr/>
            </a:pPr>
            <a:r>
              <a:rPr lang="en-US" altLang="en-US" dirty="0" smtClean="0"/>
              <a:t>As</a:t>
            </a:r>
            <a:r>
              <a:rPr lang="en-US" altLang="en-US" baseline="0" dirty="0" smtClean="0"/>
              <a:t> part of the administration of the Performance Task, students are to be afforded the opportunity to take part in a related Classroom Activity.  The following information pertains to the Classroom Activity:</a:t>
            </a:r>
          </a:p>
          <a:p>
            <a:pPr defTabSz="931774">
              <a:defRPr/>
            </a:pPr>
            <a:endParaRPr lang="en-US" altLang="en-US" baseline="0" dirty="0" smtClean="0"/>
          </a:p>
          <a:p>
            <a:pPr marL="232943" indent="-232943" defTabSz="931774">
              <a:buFont typeface="+mj-lt"/>
              <a:buAutoNum type="arabicPeriod"/>
              <a:defRPr/>
            </a:pPr>
            <a:r>
              <a:rPr lang="en-US" altLang="en-US" baseline="0" dirty="0" smtClean="0"/>
              <a:t>The Classroom activity is designed to fit into a 30-minute window but will vary due to complexity of topic and individual student needs.</a:t>
            </a:r>
          </a:p>
          <a:p>
            <a:pPr marL="232943" indent="-232943" defTabSz="931774">
              <a:buFont typeface="+mj-lt"/>
              <a:buAutoNum type="arabicPeriod"/>
              <a:defRPr/>
            </a:pPr>
            <a:r>
              <a:rPr lang="en-US" altLang="en-US" baseline="0" dirty="0" smtClean="0"/>
              <a:t>The school CAASPP coordinator will download the assigned classroom  activity and provide it to the Test Administrator at least 1–2 days prior to the administration of the Classroom Activity in order for the teacher to best prepare to teach the lesson.</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itchFamily="18" charset="0"/>
              </a:defRPr>
            </a:lvl1pPr>
            <a:lvl2pPr marL="757066" indent="-291179" defTabSz="949568">
              <a:spcBef>
                <a:spcPct val="30000"/>
              </a:spcBef>
              <a:defRPr sz="1200">
                <a:solidFill>
                  <a:schemeClr val="tx1"/>
                </a:solidFill>
                <a:latin typeface="Times New Roman" pitchFamily="18" charset="0"/>
              </a:defRPr>
            </a:lvl2pPr>
            <a:lvl3pPr marL="1164717" indent="-232943" defTabSz="949568">
              <a:spcBef>
                <a:spcPct val="30000"/>
              </a:spcBef>
              <a:defRPr sz="1200">
                <a:solidFill>
                  <a:schemeClr val="tx1"/>
                </a:solidFill>
                <a:latin typeface="Times New Roman" pitchFamily="18" charset="0"/>
              </a:defRPr>
            </a:lvl3pPr>
            <a:lvl4pPr marL="1630604" indent="-232943" defTabSz="949568">
              <a:spcBef>
                <a:spcPct val="30000"/>
              </a:spcBef>
              <a:defRPr sz="1200">
                <a:solidFill>
                  <a:schemeClr val="tx1"/>
                </a:solidFill>
                <a:latin typeface="Times New Roman" pitchFamily="18" charset="0"/>
              </a:defRPr>
            </a:lvl4pPr>
            <a:lvl5pPr marL="2096491" indent="-232943" defTabSz="949568">
              <a:spcBef>
                <a:spcPct val="30000"/>
              </a:spcBef>
              <a:defRPr sz="1200">
                <a:solidFill>
                  <a:schemeClr val="tx1"/>
                </a:solidFill>
                <a:latin typeface="Times New Roman" pitchFamily="18" charset="0"/>
              </a:defRPr>
            </a:lvl5pPr>
            <a:lvl6pPr marL="2562377" indent="-232943" defTabSz="949568" eaLnBrk="0" fontAlgn="base" hangingPunct="0">
              <a:spcBef>
                <a:spcPct val="30000"/>
              </a:spcBef>
              <a:spcAft>
                <a:spcPct val="0"/>
              </a:spcAft>
              <a:defRPr sz="1200">
                <a:solidFill>
                  <a:schemeClr val="tx1"/>
                </a:solidFill>
                <a:latin typeface="Times New Roman" pitchFamily="18" charset="0"/>
              </a:defRPr>
            </a:lvl6pPr>
            <a:lvl7pPr marL="3028264" indent="-232943" defTabSz="949568" eaLnBrk="0" fontAlgn="base" hangingPunct="0">
              <a:spcBef>
                <a:spcPct val="30000"/>
              </a:spcBef>
              <a:spcAft>
                <a:spcPct val="0"/>
              </a:spcAft>
              <a:defRPr sz="1200">
                <a:solidFill>
                  <a:schemeClr val="tx1"/>
                </a:solidFill>
                <a:latin typeface="Times New Roman" pitchFamily="18" charset="0"/>
              </a:defRPr>
            </a:lvl7pPr>
            <a:lvl8pPr marL="3494151" indent="-232943" defTabSz="949568" eaLnBrk="0" fontAlgn="base" hangingPunct="0">
              <a:spcBef>
                <a:spcPct val="30000"/>
              </a:spcBef>
              <a:spcAft>
                <a:spcPct val="0"/>
              </a:spcAft>
              <a:defRPr sz="1200">
                <a:solidFill>
                  <a:schemeClr val="tx1"/>
                </a:solidFill>
                <a:latin typeface="Times New Roman" pitchFamily="18" charset="0"/>
              </a:defRPr>
            </a:lvl8pPr>
            <a:lvl9pPr marL="3960038" indent="-232943" defTabSz="94956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A3C64F5-294C-4FE9-9E7D-24898105328D}" type="slidenum">
              <a:rPr lang="en-US" altLang="en-US" smtClean="0"/>
              <a:pPr>
                <a:spcBef>
                  <a:spcPct val="0"/>
                </a:spcBef>
              </a:pPr>
              <a:t>40</a:t>
            </a:fld>
            <a:endParaRPr lang="en-US" altLang="en-US" smtClean="0"/>
          </a:p>
        </p:txBody>
      </p:sp>
    </p:spTree>
    <p:extLst>
      <p:ext uri="{BB962C8B-B14F-4D97-AF65-F5344CB8AC3E}">
        <p14:creationId xmlns:p14="http://schemas.microsoft.com/office/powerpoint/2010/main" val="1860774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US" dirty="0" smtClean="0"/>
              <a:t>When a Test Administrator is ready to create a test session, they will begin by selecting the “Test Administrator Interface” button at the CAASPP Portal website.</a:t>
            </a:r>
            <a:endParaRPr lang="en-US" dirty="0"/>
          </a:p>
        </p:txBody>
      </p:sp>
      <p:sp>
        <p:nvSpPr>
          <p:cNvPr id="4" name="Slide Number Placeholder 3"/>
          <p:cNvSpPr>
            <a:spLocks noGrp="1"/>
          </p:cNvSpPr>
          <p:nvPr>
            <p:ph type="sldNum" sz="quarter" idx="10"/>
          </p:nvPr>
        </p:nvSpPr>
        <p:spPr/>
        <p:txBody>
          <a:bodyPr/>
          <a:lstStyle/>
          <a:p>
            <a:fld id="{66DA0179-13A6-4397-A667-99E451554B1A}" type="slidenum">
              <a:rPr lang="en-US" smtClean="0"/>
              <a:pPr/>
              <a:t>5</a:t>
            </a:fld>
            <a:endParaRPr lang="en-US"/>
          </a:p>
        </p:txBody>
      </p:sp>
    </p:spTree>
    <p:extLst>
      <p:ext uri="{BB962C8B-B14F-4D97-AF65-F5344CB8AC3E}">
        <p14:creationId xmlns:p14="http://schemas.microsoft.com/office/powerpoint/2010/main" val="3934668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a:buFont typeface="+mj-lt"/>
              <a:buAutoNum type="arabicPeriod"/>
            </a:pPr>
            <a:r>
              <a:rPr lang="en-US" altLang="en-US" dirty="0" smtClean="0"/>
              <a:t>Once at the TA Interface logon screen, the Test Administrator creating the test session will </a:t>
            </a:r>
            <a:r>
              <a:rPr lang="en-US" altLang="en-US" dirty="0"/>
              <a:t>logon using their TOMS sign in credentials.</a:t>
            </a:r>
            <a:endParaRPr lang="en-US" altLang="en-US" dirty="0"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itchFamily="18" charset="0"/>
              </a:defRPr>
            </a:lvl1pPr>
            <a:lvl2pPr marL="757066" indent="-291179" defTabSz="949568">
              <a:spcBef>
                <a:spcPct val="30000"/>
              </a:spcBef>
              <a:defRPr sz="1200">
                <a:solidFill>
                  <a:schemeClr val="tx1"/>
                </a:solidFill>
                <a:latin typeface="Times New Roman" pitchFamily="18" charset="0"/>
              </a:defRPr>
            </a:lvl2pPr>
            <a:lvl3pPr marL="1164717" indent="-232943" defTabSz="949568">
              <a:spcBef>
                <a:spcPct val="30000"/>
              </a:spcBef>
              <a:defRPr sz="1200">
                <a:solidFill>
                  <a:schemeClr val="tx1"/>
                </a:solidFill>
                <a:latin typeface="Times New Roman" pitchFamily="18" charset="0"/>
              </a:defRPr>
            </a:lvl3pPr>
            <a:lvl4pPr marL="1630604" indent="-232943" defTabSz="949568">
              <a:spcBef>
                <a:spcPct val="30000"/>
              </a:spcBef>
              <a:defRPr sz="1200">
                <a:solidFill>
                  <a:schemeClr val="tx1"/>
                </a:solidFill>
                <a:latin typeface="Times New Roman" pitchFamily="18" charset="0"/>
              </a:defRPr>
            </a:lvl4pPr>
            <a:lvl5pPr marL="2096491" indent="-232943" defTabSz="949568">
              <a:spcBef>
                <a:spcPct val="30000"/>
              </a:spcBef>
              <a:defRPr sz="1200">
                <a:solidFill>
                  <a:schemeClr val="tx1"/>
                </a:solidFill>
                <a:latin typeface="Times New Roman" pitchFamily="18" charset="0"/>
              </a:defRPr>
            </a:lvl5pPr>
            <a:lvl6pPr marL="2562377" indent="-232943" defTabSz="949568" eaLnBrk="0" fontAlgn="base" hangingPunct="0">
              <a:spcBef>
                <a:spcPct val="30000"/>
              </a:spcBef>
              <a:spcAft>
                <a:spcPct val="0"/>
              </a:spcAft>
              <a:defRPr sz="1200">
                <a:solidFill>
                  <a:schemeClr val="tx1"/>
                </a:solidFill>
                <a:latin typeface="Times New Roman" pitchFamily="18" charset="0"/>
              </a:defRPr>
            </a:lvl6pPr>
            <a:lvl7pPr marL="3028264" indent="-232943" defTabSz="949568" eaLnBrk="0" fontAlgn="base" hangingPunct="0">
              <a:spcBef>
                <a:spcPct val="30000"/>
              </a:spcBef>
              <a:spcAft>
                <a:spcPct val="0"/>
              </a:spcAft>
              <a:defRPr sz="1200">
                <a:solidFill>
                  <a:schemeClr val="tx1"/>
                </a:solidFill>
                <a:latin typeface="Times New Roman" pitchFamily="18" charset="0"/>
              </a:defRPr>
            </a:lvl7pPr>
            <a:lvl8pPr marL="3494151" indent="-232943" defTabSz="949568" eaLnBrk="0" fontAlgn="base" hangingPunct="0">
              <a:spcBef>
                <a:spcPct val="30000"/>
              </a:spcBef>
              <a:spcAft>
                <a:spcPct val="0"/>
              </a:spcAft>
              <a:defRPr sz="1200">
                <a:solidFill>
                  <a:schemeClr val="tx1"/>
                </a:solidFill>
                <a:latin typeface="Times New Roman" pitchFamily="18" charset="0"/>
              </a:defRPr>
            </a:lvl8pPr>
            <a:lvl9pPr marL="3960038" indent="-232943" defTabSz="94956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0535A09-9F60-4FBA-B269-AF05B24B1521}" type="slidenum">
              <a:rPr lang="en-US" altLang="en-US" smtClean="0"/>
              <a:pPr>
                <a:spcBef>
                  <a:spcPct val="0"/>
                </a:spcBef>
              </a:pPr>
              <a:t>6</a:t>
            </a:fld>
            <a:endParaRPr lang="en-US" altLang="en-US" smtClean="0"/>
          </a:p>
        </p:txBody>
      </p:sp>
    </p:spTree>
    <p:extLst>
      <p:ext uri="{BB962C8B-B14F-4D97-AF65-F5344CB8AC3E}">
        <p14:creationId xmlns:p14="http://schemas.microsoft.com/office/powerpoint/2010/main" val="1643288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a:buFont typeface="+mj-lt"/>
              <a:buAutoNum type="arabicPeriod"/>
            </a:pPr>
            <a:r>
              <a:rPr lang="en-US" altLang="en-US" dirty="0" smtClean="0"/>
              <a:t>Once logged on to the TA Interface, the Test Administrator selects the test category or the grade and content area for the desired test, taking special note of the test they are intending to administer and if it is a SUMMATIVE or INTERIM assessment.</a:t>
            </a:r>
            <a:r>
              <a:rPr lang="en-US" altLang="en-US" baseline="0" dirty="0" smtClean="0"/>
              <a:t> </a:t>
            </a:r>
            <a:endParaRPr lang="en-US" altLang="en-US" dirty="0"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itchFamily="18" charset="0"/>
              </a:defRPr>
            </a:lvl1pPr>
            <a:lvl2pPr marL="757066" indent="-291179" defTabSz="949568">
              <a:spcBef>
                <a:spcPct val="30000"/>
              </a:spcBef>
              <a:defRPr sz="1200">
                <a:solidFill>
                  <a:schemeClr val="tx1"/>
                </a:solidFill>
                <a:latin typeface="Times New Roman" pitchFamily="18" charset="0"/>
              </a:defRPr>
            </a:lvl2pPr>
            <a:lvl3pPr marL="1164717" indent="-232943" defTabSz="949568">
              <a:spcBef>
                <a:spcPct val="30000"/>
              </a:spcBef>
              <a:defRPr sz="1200">
                <a:solidFill>
                  <a:schemeClr val="tx1"/>
                </a:solidFill>
                <a:latin typeface="Times New Roman" pitchFamily="18" charset="0"/>
              </a:defRPr>
            </a:lvl3pPr>
            <a:lvl4pPr marL="1630604" indent="-232943" defTabSz="949568">
              <a:spcBef>
                <a:spcPct val="30000"/>
              </a:spcBef>
              <a:defRPr sz="1200">
                <a:solidFill>
                  <a:schemeClr val="tx1"/>
                </a:solidFill>
                <a:latin typeface="Times New Roman" pitchFamily="18" charset="0"/>
              </a:defRPr>
            </a:lvl4pPr>
            <a:lvl5pPr marL="2096491" indent="-232943" defTabSz="949568">
              <a:spcBef>
                <a:spcPct val="30000"/>
              </a:spcBef>
              <a:defRPr sz="1200">
                <a:solidFill>
                  <a:schemeClr val="tx1"/>
                </a:solidFill>
                <a:latin typeface="Times New Roman" pitchFamily="18" charset="0"/>
              </a:defRPr>
            </a:lvl5pPr>
            <a:lvl6pPr marL="2562377" indent="-232943" defTabSz="949568" eaLnBrk="0" fontAlgn="base" hangingPunct="0">
              <a:spcBef>
                <a:spcPct val="30000"/>
              </a:spcBef>
              <a:spcAft>
                <a:spcPct val="0"/>
              </a:spcAft>
              <a:defRPr sz="1200">
                <a:solidFill>
                  <a:schemeClr val="tx1"/>
                </a:solidFill>
                <a:latin typeface="Times New Roman" pitchFamily="18" charset="0"/>
              </a:defRPr>
            </a:lvl6pPr>
            <a:lvl7pPr marL="3028264" indent="-232943" defTabSz="949568" eaLnBrk="0" fontAlgn="base" hangingPunct="0">
              <a:spcBef>
                <a:spcPct val="30000"/>
              </a:spcBef>
              <a:spcAft>
                <a:spcPct val="0"/>
              </a:spcAft>
              <a:defRPr sz="1200">
                <a:solidFill>
                  <a:schemeClr val="tx1"/>
                </a:solidFill>
                <a:latin typeface="Times New Roman" pitchFamily="18" charset="0"/>
              </a:defRPr>
            </a:lvl7pPr>
            <a:lvl8pPr marL="3494151" indent="-232943" defTabSz="949568" eaLnBrk="0" fontAlgn="base" hangingPunct="0">
              <a:spcBef>
                <a:spcPct val="30000"/>
              </a:spcBef>
              <a:spcAft>
                <a:spcPct val="0"/>
              </a:spcAft>
              <a:defRPr sz="1200">
                <a:solidFill>
                  <a:schemeClr val="tx1"/>
                </a:solidFill>
                <a:latin typeface="Times New Roman" pitchFamily="18" charset="0"/>
              </a:defRPr>
            </a:lvl8pPr>
            <a:lvl9pPr marL="3960038" indent="-232943" defTabSz="94956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209F3E0-E197-4B9F-B2FC-97B492FA9E77}" type="slidenum">
              <a:rPr lang="en-US" altLang="en-US" smtClean="0"/>
              <a:pPr>
                <a:spcBef>
                  <a:spcPct val="0"/>
                </a:spcBef>
              </a:pPr>
              <a:t>7</a:t>
            </a:fld>
            <a:endParaRPr lang="en-US" altLang="en-US" smtClean="0"/>
          </a:p>
        </p:txBody>
      </p:sp>
    </p:spTree>
    <p:extLst>
      <p:ext uri="{BB962C8B-B14F-4D97-AF65-F5344CB8AC3E}">
        <p14:creationId xmlns:p14="http://schemas.microsoft.com/office/powerpoint/2010/main" val="4269528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Once</a:t>
            </a:r>
            <a:r>
              <a:rPr lang="en-US" altLang="en-US" baseline="0" dirty="0" smtClean="0"/>
              <a:t> the Test Administrator has selected the desired tests for the test session, the Test Administrator starts the test session by clicking on the “Start Operational Session” button which will generate a unique “Session ID”.</a:t>
            </a:r>
          </a:p>
          <a:p>
            <a:r>
              <a:rPr lang="en-US" dirty="0" smtClean="0"/>
              <a:t>   </a:t>
            </a:r>
            <a:endParaRPr lang="en-US" dirty="0"/>
          </a:p>
        </p:txBody>
      </p:sp>
      <p:sp>
        <p:nvSpPr>
          <p:cNvPr id="4" name="Slide Number Placeholder 3"/>
          <p:cNvSpPr>
            <a:spLocks noGrp="1"/>
          </p:cNvSpPr>
          <p:nvPr>
            <p:ph type="sldNum" sz="quarter" idx="10"/>
          </p:nvPr>
        </p:nvSpPr>
        <p:spPr/>
        <p:txBody>
          <a:bodyPr/>
          <a:lstStyle/>
          <a:p>
            <a:fld id="{66DA0179-13A6-4397-A667-99E451554B1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defTabSz="935009">
              <a:buFont typeface="+mj-lt"/>
              <a:buAutoNum type="arabicPeriod"/>
            </a:pPr>
            <a:r>
              <a:rPr lang="en-US" altLang="en-US" dirty="0" smtClean="0"/>
              <a:t>Upon starting the test session</a:t>
            </a:r>
            <a:r>
              <a:rPr lang="en-US" altLang="en-US" baseline="0" dirty="0" smtClean="0"/>
              <a:t> and generating a session ID, the Test Administrator informs students of the test Session ID by writing or displaying it clearly in a place where all students can see it.</a:t>
            </a:r>
          </a:p>
          <a:p>
            <a:pPr marL="232943" indent="-232943" defTabSz="935009">
              <a:buFont typeface="+mj-lt"/>
              <a:buAutoNum type="arabicPeriod"/>
            </a:pPr>
            <a:r>
              <a:rPr lang="en-US" altLang="en-US" baseline="0" dirty="0" smtClean="0"/>
              <a:t>Session IDs are automatically generated upon selecting the “Start Operational Session” button.</a:t>
            </a:r>
          </a:p>
          <a:p>
            <a:pPr marL="232943" indent="-232943" defTabSz="935009">
              <a:buFont typeface="+mj-lt"/>
              <a:buAutoNum type="arabicPeriod"/>
            </a:pPr>
            <a:r>
              <a:rPr lang="en-US" altLang="en-US" baseline="0" dirty="0" smtClean="0"/>
              <a:t>Test administrators must also record and save all Test Session IDs for future reference.</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itchFamily="18" charset="0"/>
              </a:defRPr>
            </a:lvl1pPr>
            <a:lvl2pPr marL="757066" indent="-291179" defTabSz="949568">
              <a:spcBef>
                <a:spcPct val="30000"/>
              </a:spcBef>
              <a:defRPr sz="1200">
                <a:solidFill>
                  <a:schemeClr val="tx1"/>
                </a:solidFill>
                <a:latin typeface="Times New Roman" pitchFamily="18" charset="0"/>
              </a:defRPr>
            </a:lvl2pPr>
            <a:lvl3pPr marL="1164717" indent="-232943" defTabSz="949568">
              <a:spcBef>
                <a:spcPct val="30000"/>
              </a:spcBef>
              <a:defRPr sz="1200">
                <a:solidFill>
                  <a:schemeClr val="tx1"/>
                </a:solidFill>
                <a:latin typeface="Times New Roman" pitchFamily="18" charset="0"/>
              </a:defRPr>
            </a:lvl3pPr>
            <a:lvl4pPr marL="1630604" indent="-232943" defTabSz="949568">
              <a:spcBef>
                <a:spcPct val="30000"/>
              </a:spcBef>
              <a:defRPr sz="1200">
                <a:solidFill>
                  <a:schemeClr val="tx1"/>
                </a:solidFill>
                <a:latin typeface="Times New Roman" pitchFamily="18" charset="0"/>
              </a:defRPr>
            </a:lvl4pPr>
            <a:lvl5pPr marL="2096491" indent="-232943" defTabSz="949568">
              <a:spcBef>
                <a:spcPct val="30000"/>
              </a:spcBef>
              <a:defRPr sz="1200">
                <a:solidFill>
                  <a:schemeClr val="tx1"/>
                </a:solidFill>
                <a:latin typeface="Times New Roman" pitchFamily="18" charset="0"/>
              </a:defRPr>
            </a:lvl5pPr>
            <a:lvl6pPr marL="2562377" indent="-232943" defTabSz="949568" eaLnBrk="0" fontAlgn="base" hangingPunct="0">
              <a:spcBef>
                <a:spcPct val="30000"/>
              </a:spcBef>
              <a:spcAft>
                <a:spcPct val="0"/>
              </a:spcAft>
              <a:defRPr sz="1200">
                <a:solidFill>
                  <a:schemeClr val="tx1"/>
                </a:solidFill>
                <a:latin typeface="Times New Roman" pitchFamily="18" charset="0"/>
              </a:defRPr>
            </a:lvl6pPr>
            <a:lvl7pPr marL="3028264" indent="-232943" defTabSz="949568" eaLnBrk="0" fontAlgn="base" hangingPunct="0">
              <a:spcBef>
                <a:spcPct val="30000"/>
              </a:spcBef>
              <a:spcAft>
                <a:spcPct val="0"/>
              </a:spcAft>
              <a:defRPr sz="1200">
                <a:solidFill>
                  <a:schemeClr val="tx1"/>
                </a:solidFill>
                <a:latin typeface="Times New Roman" pitchFamily="18" charset="0"/>
              </a:defRPr>
            </a:lvl7pPr>
            <a:lvl8pPr marL="3494151" indent="-232943" defTabSz="949568" eaLnBrk="0" fontAlgn="base" hangingPunct="0">
              <a:spcBef>
                <a:spcPct val="30000"/>
              </a:spcBef>
              <a:spcAft>
                <a:spcPct val="0"/>
              </a:spcAft>
              <a:defRPr sz="1200">
                <a:solidFill>
                  <a:schemeClr val="tx1"/>
                </a:solidFill>
                <a:latin typeface="Times New Roman" pitchFamily="18" charset="0"/>
              </a:defRPr>
            </a:lvl8pPr>
            <a:lvl9pPr marL="3960038" indent="-232943" defTabSz="94956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6836CE4-EB1D-43BC-8A67-C34F7FFF892B}" type="slidenum">
              <a:rPr lang="en-US" altLang="en-US" smtClean="0"/>
              <a:pPr>
                <a:spcBef>
                  <a:spcPct val="0"/>
                </a:spcBef>
              </a:pPr>
              <a:t>9</a:t>
            </a:fld>
            <a:endParaRPr lang="en-US" altLang="en-US" smtClean="0"/>
          </a:p>
        </p:txBody>
      </p:sp>
    </p:spTree>
    <p:extLst>
      <p:ext uri="{BB962C8B-B14F-4D97-AF65-F5344CB8AC3E}">
        <p14:creationId xmlns:p14="http://schemas.microsoft.com/office/powerpoint/2010/main" val="2580852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09" name="Rectangle 37"/>
          <p:cNvSpPr>
            <a:spLocks noChangeArrowheads="1"/>
          </p:cNvSpPr>
          <p:nvPr/>
        </p:nvSpPr>
        <p:spPr bwMode="auto">
          <a:xfrm>
            <a:off x="1600200" y="0"/>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Rectangle 3"/>
          <p:cNvSpPr>
            <a:spLocks noGrp="1" noChangeArrowheads="1"/>
          </p:cNvSpPr>
          <p:nvPr>
            <p:ph type="subTitle" idx="1"/>
          </p:nvPr>
        </p:nvSpPr>
        <p:spPr bwMode="grayWhite">
          <a:xfrm>
            <a:off x="1828800" y="4038600"/>
            <a:ext cx="7086600" cy="457200"/>
          </a:xfrm>
        </p:spPr>
        <p:style>
          <a:lnRef idx="0">
            <a:schemeClr val="accent1"/>
          </a:lnRef>
          <a:fillRef idx="3">
            <a:schemeClr val="accent1"/>
          </a:fillRef>
          <a:effectRef idx="3">
            <a:schemeClr val="accent1"/>
          </a:effectRef>
          <a:fontRef idx="none"/>
        </p:style>
        <p:txBody>
          <a:bodyPr/>
          <a:lstStyle>
            <a:lvl1pPr marL="0" indent="0">
              <a:buFont typeface="Wingdings" pitchFamily="2" charset="2"/>
              <a:buNone/>
              <a:defRPr sz="2800" b="0">
                <a:solidFill>
                  <a:schemeClr val="bg1"/>
                </a:solidFill>
              </a:defRPr>
            </a:lvl1pPr>
          </a:lstStyle>
          <a:p>
            <a:pPr lvl="0"/>
            <a:r>
              <a:rPr lang="en-US" noProof="0" smtClean="0"/>
              <a:t>Click to edit Master subtitle style</a:t>
            </a:r>
            <a:endParaRPr lang="en-US" noProof="0" dirty="0" smtClean="0"/>
          </a:p>
        </p:txBody>
      </p:sp>
      <p:sp>
        <p:nvSpPr>
          <p:cNvPr id="3076" name="Rectangle 4"/>
          <p:cNvSpPr>
            <a:spLocks noGrp="1" noChangeArrowheads="1"/>
          </p:cNvSpPr>
          <p:nvPr>
            <p:ph type="dt" sz="half" idx="2"/>
          </p:nvPr>
        </p:nvSpPr>
        <p:spPr>
          <a:xfrm>
            <a:off x="457200" y="6400800"/>
            <a:ext cx="2133600" cy="320675"/>
          </a:xfrm>
        </p:spPr>
        <p:txBody>
          <a:bodyPr/>
          <a:lstStyle>
            <a:lvl1pPr>
              <a:defRPr>
                <a:solidFill>
                  <a:schemeClr val="tx2"/>
                </a:solidFill>
              </a:defRPr>
            </a:lvl1pPr>
          </a:lstStyle>
          <a:p>
            <a:r>
              <a:rPr lang="en-US" smtClean="0"/>
              <a:t>CAASPP 2015</a:t>
            </a:r>
            <a:endParaRPr lang="en-US"/>
          </a:p>
        </p:txBody>
      </p:sp>
      <p:sp>
        <p:nvSpPr>
          <p:cNvPr id="3077" name="Rectangle 5"/>
          <p:cNvSpPr>
            <a:spLocks noGrp="1" noChangeArrowheads="1"/>
          </p:cNvSpPr>
          <p:nvPr>
            <p:ph type="ftr" sz="quarter" idx="3"/>
          </p:nvPr>
        </p:nvSpPr>
        <p:spPr>
          <a:xfrm>
            <a:off x="3124200" y="6400800"/>
            <a:ext cx="2895600" cy="320675"/>
          </a:xfrm>
        </p:spPr>
        <p:txBody>
          <a:bodyPr/>
          <a:lstStyle>
            <a:lvl1pPr>
              <a:defRPr>
                <a:solidFill>
                  <a:schemeClr val="tx2"/>
                </a:solidFill>
              </a:defRPr>
            </a:lvl1pPr>
          </a:lstStyle>
          <a:p>
            <a:r>
              <a:rPr lang="en-US" smtClean="0"/>
              <a:t>General Information Session</a:t>
            </a:r>
            <a:endParaRPr lang="en-US"/>
          </a:p>
        </p:txBody>
      </p:sp>
      <p:sp>
        <p:nvSpPr>
          <p:cNvPr id="3078" name="Rectangle 6"/>
          <p:cNvSpPr>
            <a:spLocks noGrp="1" noChangeArrowheads="1"/>
          </p:cNvSpPr>
          <p:nvPr>
            <p:ph type="sldNum" sz="quarter" idx="4"/>
          </p:nvPr>
        </p:nvSpPr>
        <p:spPr>
          <a:xfrm>
            <a:off x="6553200" y="6400800"/>
            <a:ext cx="2133600" cy="320675"/>
          </a:xfrm>
        </p:spPr>
        <p:txBody>
          <a:bodyPr/>
          <a:lstStyle>
            <a:lvl1pPr>
              <a:defRPr>
                <a:solidFill>
                  <a:schemeClr val="tx2"/>
                </a:solidFill>
              </a:defRPr>
            </a:lvl1pPr>
          </a:lstStyle>
          <a:p>
            <a:fld id="{DD44DEB4-4FAE-4C52-B21A-D0AB0077E9EC}" type="slidenum">
              <a:rPr lang="en-US"/>
              <a:pPr/>
              <a:t>‹#›</a:t>
            </a:fld>
            <a:endParaRPr lang="en-US"/>
          </a:p>
        </p:txBody>
      </p:sp>
      <p:grpSp>
        <p:nvGrpSpPr>
          <p:cNvPr id="3125" name="Group 53"/>
          <p:cNvGrpSpPr>
            <a:grpSpLocks/>
          </p:cNvGrpSpPr>
          <p:nvPr/>
        </p:nvGrpSpPr>
        <p:grpSpPr bwMode="auto">
          <a:xfrm>
            <a:off x="19050" y="2330450"/>
            <a:ext cx="9115425" cy="358775"/>
            <a:chOff x="3827" y="1468"/>
            <a:chExt cx="1927" cy="226"/>
          </a:xfrm>
        </p:grpSpPr>
        <p:sp>
          <p:nvSpPr>
            <p:cNvPr id="3126" name="Line 54"/>
            <p:cNvSpPr>
              <a:spLocks noChangeShapeType="1"/>
            </p:cNvSpPr>
            <p:nvPr/>
          </p:nvSpPr>
          <p:spPr bwMode="white">
            <a:xfrm>
              <a:off x="3827" y="1468"/>
              <a:ext cx="1927" cy="0"/>
            </a:xfrm>
            <a:prstGeom prst="line">
              <a:avLst/>
            </a:prstGeom>
            <a:noFill/>
            <a:ln w="1905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7" name="Line 55"/>
            <p:cNvSpPr>
              <a:spLocks noChangeShapeType="1"/>
            </p:cNvSpPr>
            <p:nvPr/>
          </p:nvSpPr>
          <p:spPr bwMode="white">
            <a:xfrm>
              <a:off x="3827" y="1540"/>
              <a:ext cx="1927" cy="0"/>
            </a:xfrm>
            <a:prstGeom prst="line">
              <a:avLst/>
            </a:prstGeom>
            <a:noFill/>
            <a:ln w="1905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8" name="Line 56"/>
            <p:cNvSpPr>
              <a:spLocks noChangeShapeType="1"/>
            </p:cNvSpPr>
            <p:nvPr/>
          </p:nvSpPr>
          <p:spPr bwMode="white">
            <a:xfrm>
              <a:off x="3827" y="1616"/>
              <a:ext cx="1927" cy="0"/>
            </a:xfrm>
            <a:prstGeom prst="line">
              <a:avLst/>
            </a:prstGeom>
            <a:noFill/>
            <a:ln w="1905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9" name="Line 57"/>
            <p:cNvSpPr>
              <a:spLocks noChangeShapeType="1"/>
            </p:cNvSpPr>
            <p:nvPr/>
          </p:nvSpPr>
          <p:spPr bwMode="white">
            <a:xfrm>
              <a:off x="3827" y="1694"/>
              <a:ext cx="1927" cy="0"/>
            </a:xfrm>
            <a:prstGeom prst="line">
              <a:avLst/>
            </a:prstGeom>
            <a:noFill/>
            <a:ln w="1905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32" name="Rectangle 60"/>
          <p:cNvSpPr>
            <a:spLocks noChangeArrowheads="1"/>
          </p:cNvSpPr>
          <p:nvPr userDrawn="1"/>
        </p:nvSpPr>
        <p:spPr bwMode="black">
          <a:xfrm>
            <a:off x="0" y="2514600"/>
            <a:ext cx="9144000" cy="71438"/>
          </a:xfrm>
          <a:prstGeom prst="rect">
            <a:avLst/>
          </a:prstGeom>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3135" name="Rectangle 63"/>
          <p:cNvSpPr>
            <a:spLocks noChangeArrowheads="1"/>
          </p:cNvSpPr>
          <p:nvPr/>
        </p:nvSpPr>
        <p:spPr bwMode="gray">
          <a:xfrm>
            <a:off x="1828800" y="2586038"/>
            <a:ext cx="7315200" cy="122396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3074" name="Rectangle 2"/>
          <p:cNvSpPr>
            <a:spLocks noGrp="1" noChangeArrowheads="1"/>
          </p:cNvSpPr>
          <p:nvPr>
            <p:ph type="ctrTitle"/>
          </p:nvPr>
        </p:nvSpPr>
        <p:spPr bwMode="ltGray">
          <a:xfrm>
            <a:off x="2057400" y="2738438"/>
            <a:ext cx="6858000" cy="919162"/>
          </a:xfrm>
          <a:extLst>
            <a:ext uri="{AF507438-7753-43E0-B8FC-AC1667EBCBE1}">
              <a14:hiddenEffects xmlns:a14="http://schemas.microsoft.com/office/drawing/2010/main">
                <a:effectLst>
                  <a:outerShdw dist="53882" dir="2700000" algn="ctr" rotWithShape="0">
                    <a:srgbClr val="000000"/>
                  </a:outerShdw>
                </a:effectLst>
              </a14:hiddenEffects>
            </a:ext>
          </a:extLst>
        </p:spPr>
        <p:txBody>
          <a:bodyPr/>
          <a:lstStyle>
            <a:lvl1pPr algn="l">
              <a:defRPr/>
            </a:lvl1pPr>
          </a:lstStyle>
          <a:p>
            <a:pPr lvl="0"/>
            <a:r>
              <a:rPr lang="en-US" noProof="0" smtClean="0"/>
              <a:t>Click to edit Master title style</a:t>
            </a:r>
            <a:endParaRPr lang="en-US" noProof="0" dirty="0" smtClean="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386" y="228600"/>
            <a:ext cx="2248214" cy="1838582"/>
          </a:xfrm>
          <a:prstGeom prst="rect">
            <a:avLst/>
          </a:prstGeom>
        </p:spPr>
      </p:pic>
      <p:sp>
        <p:nvSpPr>
          <p:cNvPr id="3" name="Rectangle 2"/>
          <p:cNvSpPr/>
          <p:nvPr userDrawn="1"/>
        </p:nvSpPr>
        <p:spPr>
          <a:xfrm>
            <a:off x="2098233" y="5638800"/>
            <a:ext cx="4993739" cy="36933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Los Angeles Unified</a:t>
            </a:r>
            <a:r>
              <a:rPr lang="en-US" sz="1800" b="1" cap="all" spc="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School District</a:t>
            </a:r>
            <a:endParaRPr lang="en-US" sz="1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Rectangle 3"/>
          <p:cNvSpPr/>
          <p:nvPr userDrawn="1"/>
        </p:nvSpPr>
        <p:spPr>
          <a:xfrm>
            <a:off x="152400" y="2057400"/>
            <a:ext cx="2482538" cy="338554"/>
          </a:xfrm>
          <a:prstGeom prst="rect">
            <a:avLst/>
          </a:prstGeom>
          <a:noFill/>
        </p:spPr>
        <p:txBody>
          <a:bodyPr wrap="none" lIns="91440" tIns="45720" rIns="91440" bIns="45720">
            <a:spAutoFit/>
          </a:bodyPr>
          <a:lstStyle/>
          <a:p>
            <a:pPr algn="ctr"/>
            <a:r>
              <a:rPr lang="en-US" sz="1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Student Testing Branch</a:t>
            </a:r>
            <a:endParaRPr lang="en-US"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Rectangle 4"/>
          <p:cNvSpPr/>
          <p:nvPr userDrawn="1"/>
        </p:nvSpPr>
        <p:spPr>
          <a:xfrm>
            <a:off x="2467047" y="5986046"/>
            <a:ext cx="4257640" cy="307777"/>
          </a:xfrm>
          <a:prstGeom prst="rect">
            <a:avLst/>
          </a:prstGeom>
          <a:noFill/>
        </p:spPr>
        <p:txBody>
          <a:bodyPr wrap="none" lIns="91440" tIns="45720" rIns="91440" bIns="45720">
            <a:spAutoFit/>
          </a:bodyPr>
          <a:lstStyle/>
          <a:p>
            <a:pPr algn="ctr"/>
            <a:r>
              <a:rPr lang="en-US" sz="1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Office of Data and Accountability</a:t>
            </a:r>
            <a:endParaRPr lang="en-US" sz="1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CAASPP 2015</a:t>
            </a:r>
            <a:endParaRPr lang="en-US"/>
          </a:p>
        </p:txBody>
      </p:sp>
      <p:sp>
        <p:nvSpPr>
          <p:cNvPr id="5" name="Footer Placeholder 4"/>
          <p:cNvSpPr>
            <a:spLocks noGrp="1"/>
          </p:cNvSpPr>
          <p:nvPr>
            <p:ph type="ftr" sz="quarter" idx="11"/>
          </p:nvPr>
        </p:nvSpPr>
        <p:spPr/>
        <p:txBody>
          <a:bodyPr/>
          <a:lstStyle>
            <a:lvl1pPr>
              <a:defRPr/>
            </a:lvl1pPr>
          </a:lstStyle>
          <a:p>
            <a:r>
              <a:rPr lang="en-US" smtClean="0"/>
              <a:t>General Information Session</a:t>
            </a:r>
            <a:endParaRPr lang="en-US"/>
          </a:p>
        </p:txBody>
      </p:sp>
      <p:sp>
        <p:nvSpPr>
          <p:cNvPr id="6" name="Slide Number Placeholder 5"/>
          <p:cNvSpPr>
            <a:spLocks noGrp="1"/>
          </p:cNvSpPr>
          <p:nvPr>
            <p:ph type="sldNum" sz="quarter" idx="12"/>
          </p:nvPr>
        </p:nvSpPr>
        <p:spPr/>
        <p:txBody>
          <a:bodyPr/>
          <a:lstStyle>
            <a:lvl1pPr>
              <a:defRPr/>
            </a:lvl1pPr>
          </a:lstStyle>
          <a:p>
            <a:fld id="{7F4F4593-5A67-4BD8-832E-12B699229881}" type="slidenum">
              <a:rPr lang="en-US"/>
              <a:pPr/>
              <a:t>‹#›</a:t>
            </a:fld>
            <a:endParaRPr lang="en-US"/>
          </a:p>
        </p:txBody>
      </p:sp>
    </p:spTree>
    <p:extLst>
      <p:ext uri="{BB962C8B-B14F-4D97-AF65-F5344CB8AC3E}">
        <p14:creationId xmlns:p14="http://schemas.microsoft.com/office/powerpoint/2010/main" val="134622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095500" cy="6092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134100" cy="6092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CAASPP 2015</a:t>
            </a:r>
            <a:endParaRPr lang="en-US"/>
          </a:p>
        </p:txBody>
      </p:sp>
      <p:sp>
        <p:nvSpPr>
          <p:cNvPr id="5" name="Footer Placeholder 4"/>
          <p:cNvSpPr>
            <a:spLocks noGrp="1"/>
          </p:cNvSpPr>
          <p:nvPr>
            <p:ph type="ftr" sz="quarter" idx="11"/>
          </p:nvPr>
        </p:nvSpPr>
        <p:spPr/>
        <p:txBody>
          <a:bodyPr/>
          <a:lstStyle>
            <a:lvl1pPr>
              <a:defRPr/>
            </a:lvl1pPr>
          </a:lstStyle>
          <a:p>
            <a:r>
              <a:rPr lang="en-US" smtClean="0"/>
              <a:t>General Information Session</a:t>
            </a:r>
            <a:endParaRPr lang="en-US"/>
          </a:p>
        </p:txBody>
      </p:sp>
      <p:sp>
        <p:nvSpPr>
          <p:cNvPr id="6" name="Slide Number Placeholder 5"/>
          <p:cNvSpPr>
            <a:spLocks noGrp="1"/>
          </p:cNvSpPr>
          <p:nvPr>
            <p:ph type="sldNum" sz="quarter" idx="12"/>
          </p:nvPr>
        </p:nvSpPr>
        <p:spPr/>
        <p:txBody>
          <a:bodyPr/>
          <a:lstStyle>
            <a:lvl1pPr>
              <a:defRPr/>
            </a:lvl1pPr>
          </a:lstStyle>
          <a:p>
            <a:fld id="{1802707A-7098-4388-A515-75A223DCB473}" type="slidenum">
              <a:rPr lang="en-US"/>
              <a:pPr/>
              <a:t>‹#›</a:t>
            </a:fld>
            <a:endParaRPr lang="en-US"/>
          </a:p>
        </p:txBody>
      </p:sp>
    </p:spTree>
    <p:extLst>
      <p:ext uri="{BB962C8B-B14F-4D97-AF65-F5344CB8AC3E}">
        <p14:creationId xmlns:p14="http://schemas.microsoft.com/office/powerpoint/2010/main" val="2349818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63246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95400"/>
            <a:ext cx="8229600" cy="5026025"/>
          </a:xfrm>
        </p:spPr>
        <p:txBody>
          <a:bodyPr/>
          <a:lstStyle/>
          <a:p>
            <a:r>
              <a:rPr lang="en-US" dirty="0" smtClean="0"/>
              <a:t>Click icon to add table</a:t>
            </a:r>
            <a:endParaRPr lang="en-US" dirty="0"/>
          </a:p>
        </p:txBody>
      </p:sp>
      <p:sp>
        <p:nvSpPr>
          <p:cNvPr id="4" name="Date Placeholder 3"/>
          <p:cNvSpPr>
            <a:spLocks noGrp="1"/>
          </p:cNvSpPr>
          <p:nvPr>
            <p:ph type="dt" sz="half" idx="10"/>
          </p:nvPr>
        </p:nvSpPr>
        <p:spPr>
          <a:xfrm>
            <a:off x="457200" y="6521450"/>
            <a:ext cx="2133600" cy="244475"/>
          </a:xfrm>
        </p:spPr>
        <p:txBody>
          <a:bodyPr/>
          <a:lstStyle>
            <a:lvl1pPr>
              <a:defRPr/>
            </a:lvl1pPr>
          </a:lstStyle>
          <a:p>
            <a:r>
              <a:rPr lang="en-US" smtClean="0"/>
              <a:t>CAASPP 2015</a:t>
            </a:r>
            <a:endParaRPr lang="en-US"/>
          </a:p>
        </p:txBody>
      </p:sp>
      <p:sp>
        <p:nvSpPr>
          <p:cNvPr id="5" name="Footer Placeholder 4"/>
          <p:cNvSpPr>
            <a:spLocks noGrp="1"/>
          </p:cNvSpPr>
          <p:nvPr>
            <p:ph type="ftr" sz="quarter" idx="11"/>
          </p:nvPr>
        </p:nvSpPr>
        <p:spPr>
          <a:xfrm>
            <a:off x="3124200" y="6521450"/>
            <a:ext cx="2895600" cy="244475"/>
          </a:xfrm>
        </p:spPr>
        <p:txBody>
          <a:bodyPr/>
          <a:lstStyle>
            <a:lvl1pPr>
              <a:defRPr/>
            </a:lvl1pPr>
          </a:lstStyle>
          <a:p>
            <a:r>
              <a:rPr lang="en-US" smtClean="0"/>
              <a:t>General Information Session</a:t>
            </a:r>
            <a:endParaRPr lang="en-US" dirty="0"/>
          </a:p>
        </p:txBody>
      </p:sp>
      <p:sp>
        <p:nvSpPr>
          <p:cNvPr id="6" name="Slide Number Placeholder 5"/>
          <p:cNvSpPr>
            <a:spLocks noGrp="1"/>
          </p:cNvSpPr>
          <p:nvPr>
            <p:ph type="sldNum" sz="quarter" idx="12"/>
          </p:nvPr>
        </p:nvSpPr>
        <p:spPr>
          <a:xfrm>
            <a:off x="6553200" y="6521450"/>
            <a:ext cx="2133600" cy="244475"/>
          </a:xfrm>
        </p:spPr>
        <p:txBody>
          <a:bodyPr/>
          <a:lstStyle>
            <a:lvl1pPr>
              <a:defRPr/>
            </a:lvl1pPr>
          </a:lstStyle>
          <a:p>
            <a:fld id="{B321AD35-5D9B-4936-A5C8-5A35A47860E0}" type="slidenum">
              <a:rPr lang="en-US"/>
              <a:pPr/>
              <a:t>‹#›</a:t>
            </a:fld>
            <a:endParaRPr lang="en-US"/>
          </a:p>
        </p:txBody>
      </p:sp>
    </p:spTree>
    <p:extLst>
      <p:ext uri="{BB962C8B-B14F-4D97-AF65-F5344CB8AC3E}">
        <p14:creationId xmlns:p14="http://schemas.microsoft.com/office/powerpoint/2010/main" val="194845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smtClean="0"/>
              <a:t>CAASPP 2015</a:t>
            </a:r>
            <a:endParaRPr lang="en-US" dirty="0"/>
          </a:p>
        </p:txBody>
      </p:sp>
      <p:sp>
        <p:nvSpPr>
          <p:cNvPr id="5" name="Footer Placeholder 4"/>
          <p:cNvSpPr>
            <a:spLocks noGrp="1"/>
          </p:cNvSpPr>
          <p:nvPr>
            <p:ph type="ftr" sz="quarter" idx="11"/>
          </p:nvPr>
        </p:nvSpPr>
        <p:spPr/>
        <p:txBody>
          <a:bodyPr/>
          <a:lstStyle>
            <a:lvl1pPr>
              <a:defRPr/>
            </a:lvl1pPr>
          </a:lstStyle>
          <a:p>
            <a:r>
              <a:rPr lang="en-US" smtClean="0"/>
              <a:t>General Information Session</a:t>
            </a:r>
            <a:endParaRPr lang="en-US" dirty="0"/>
          </a:p>
        </p:txBody>
      </p:sp>
      <p:sp>
        <p:nvSpPr>
          <p:cNvPr id="6" name="Slide Number Placeholder 5"/>
          <p:cNvSpPr>
            <a:spLocks noGrp="1"/>
          </p:cNvSpPr>
          <p:nvPr>
            <p:ph type="sldNum" sz="quarter" idx="12"/>
          </p:nvPr>
        </p:nvSpPr>
        <p:spPr/>
        <p:txBody>
          <a:bodyPr/>
          <a:lstStyle>
            <a:lvl1pPr>
              <a:defRPr/>
            </a:lvl1pPr>
          </a:lstStyle>
          <a:p>
            <a:fld id="{3959F572-39F4-4A39-AC5A-E3FD8AB1DE21}" type="slidenum">
              <a:rPr lang="en-US"/>
              <a:pPr/>
              <a:t>‹#›</a:t>
            </a:fld>
            <a:endParaRPr lang="en-US"/>
          </a:p>
        </p:txBody>
      </p:sp>
    </p:spTree>
    <p:extLst>
      <p:ext uri="{BB962C8B-B14F-4D97-AF65-F5344CB8AC3E}">
        <p14:creationId xmlns:p14="http://schemas.microsoft.com/office/powerpoint/2010/main" val="999166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CAASPP 2015</a:t>
            </a:r>
            <a:endParaRPr lang="en-US"/>
          </a:p>
        </p:txBody>
      </p:sp>
      <p:sp>
        <p:nvSpPr>
          <p:cNvPr id="5" name="Footer Placeholder 4"/>
          <p:cNvSpPr>
            <a:spLocks noGrp="1"/>
          </p:cNvSpPr>
          <p:nvPr>
            <p:ph type="ftr" sz="quarter" idx="11"/>
          </p:nvPr>
        </p:nvSpPr>
        <p:spPr/>
        <p:txBody>
          <a:bodyPr/>
          <a:lstStyle>
            <a:lvl1pPr>
              <a:defRPr/>
            </a:lvl1pPr>
          </a:lstStyle>
          <a:p>
            <a:r>
              <a:rPr lang="en-US" smtClean="0"/>
              <a:t>General Information Session</a:t>
            </a:r>
            <a:endParaRPr lang="en-US"/>
          </a:p>
        </p:txBody>
      </p:sp>
      <p:sp>
        <p:nvSpPr>
          <p:cNvPr id="6" name="Slide Number Placeholder 5"/>
          <p:cNvSpPr>
            <a:spLocks noGrp="1"/>
          </p:cNvSpPr>
          <p:nvPr>
            <p:ph type="sldNum" sz="quarter" idx="12"/>
          </p:nvPr>
        </p:nvSpPr>
        <p:spPr/>
        <p:txBody>
          <a:bodyPr/>
          <a:lstStyle>
            <a:lvl1pPr>
              <a:defRPr/>
            </a:lvl1pPr>
          </a:lstStyle>
          <a:p>
            <a:fld id="{B945B820-BDC6-4449-86D8-ACAA81D3F450}" type="slidenum">
              <a:rPr lang="en-US"/>
              <a:pPr/>
              <a:t>‹#›</a:t>
            </a:fld>
            <a:endParaRPr lang="en-US"/>
          </a:p>
        </p:txBody>
      </p:sp>
    </p:spTree>
    <p:extLst>
      <p:ext uri="{BB962C8B-B14F-4D97-AF65-F5344CB8AC3E}">
        <p14:creationId xmlns:p14="http://schemas.microsoft.com/office/powerpoint/2010/main" val="2877059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315200" cy="4572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2954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CAASPP 2015</a:t>
            </a:r>
            <a:endParaRPr lang="en-US"/>
          </a:p>
        </p:txBody>
      </p:sp>
      <p:sp>
        <p:nvSpPr>
          <p:cNvPr id="6" name="Footer Placeholder 5"/>
          <p:cNvSpPr>
            <a:spLocks noGrp="1"/>
          </p:cNvSpPr>
          <p:nvPr>
            <p:ph type="ftr" sz="quarter" idx="11"/>
          </p:nvPr>
        </p:nvSpPr>
        <p:spPr/>
        <p:txBody>
          <a:bodyPr/>
          <a:lstStyle>
            <a:lvl1pPr>
              <a:defRPr/>
            </a:lvl1pPr>
          </a:lstStyle>
          <a:p>
            <a:r>
              <a:rPr lang="en-US" smtClean="0"/>
              <a:t>General Information Session</a:t>
            </a:r>
            <a:endParaRPr lang="en-US"/>
          </a:p>
        </p:txBody>
      </p:sp>
      <p:sp>
        <p:nvSpPr>
          <p:cNvPr id="7" name="Slide Number Placeholder 6"/>
          <p:cNvSpPr>
            <a:spLocks noGrp="1"/>
          </p:cNvSpPr>
          <p:nvPr>
            <p:ph type="sldNum" sz="quarter" idx="12"/>
          </p:nvPr>
        </p:nvSpPr>
        <p:spPr/>
        <p:txBody>
          <a:bodyPr/>
          <a:lstStyle>
            <a:lvl1pPr>
              <a:defRPr/>
            </a:lvl1pPr>
          </a:lstStyle>
          <a:p>
            <a:fld id="{42ED6D86-235D-45BB-9C17-07D4C47E5F28}" type="slidenum">
              <a:rPr lang="en-US"/>
              <a:pPr/>
              <a:t>‹#›</a:t>
            </a:fld>
            <a:endParaRPr lang="en-US"/>
          </a:p>
        </p:txBody>
      </p:sp>
    </p:spTree>
    <p:extLst>
      <p:ext uri="{BB962C8B-B14F-4D97-AF65-F5344CB8AC3E}">
        <p14:creationId xmlns:p14="http://schemas.microsoft.com/office/powerpoint/2010/main" val="2936814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315200" cy="4572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CAASPP 2015</a:t>
            </a:r>
            <a:endParaRPr lang="en-US"/>
          </a:p>
        </p:txBody>
      </p:sp>
      <p:sp>
        <p:nvSpPr>
          <p:cNvPr id="8" name="Footer Placeholder 7"/>
          <p:cNvSpPr>
            <a:spLocks noGrp="1"/>
          </p:cNvSpPr>
          <p:nvPr>
            <p:ph type="ftr" sz="quarter" idx="11"/>
          </p:nvPr>
        </p:nvSpPr>
        <p:spPr/>
        <p:txBody>
          <a:bodyPr/>
          <a:lstStyle>
            <a:lvl1pPr>
              <a:defRPr/>
            </a:lvl1pPr>
          </a:lstStyle>
          <a:p>
            <a:r>
              <a:rPr lang="en-US" smtClean="0"/>
              <a:t>General Information Session</a:t>
            </a:r>
            <a:endParaRPr lang="en-US"/>
          </a:p>
        </p:txBody>
      </p:sp>
      <p:sp>
        <p:nvSpPr>
          <p:cNvPr id="9" name="Slide Number Placeholder 8"/>
          <p:cNvSpPr>
            <a:spLocks noGrp="1"/>
          </p:cNvSpPr>
          <p:nvPr>
            <p:ph type="sldNum" sz="quarter" idx="12"/>
          </p:nvPr>
        </p:nvSpPr>
        <p:spPr/>
        <p:txBody>
          <a:bodyPr/>
          <a:lstStyle>
            <a:lvl1pPr>
              <a:defRPr/>
            </a:lvl1pPr>
          </a:lstStyle>
          <a:p>
            <a:fld id="{5CA2098C-CA9C-4F8D-8ED4-AE5718DE3833}" type="slidenum">
              <a:rPr lang="en-US"/>
              <a:pPr/>
              <a:t>‹#›</a:t>
            </a:fld>
            <a:endParaRPr lang="en-US"/>
          </a:p>
        </p:txBody>
      </p:sp>
    </p:spTree>
    <p:extLst>
      <p:ext uri="{BB962C8B-B14F-4D97-AF65-F5344CB8AC3E}">
        <p14:creationId xmlns:p14="http://schemas.microsoft.com/office/powerpoint/2010/main" val="458592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99"/>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r>
              <a:rPr lang="en-US" smtClean="0"/>
              <a:t>CAASPP 2015</a:t>
            </a:r>
            <a:endParaRPr lang="en-US"/>
          </a:p>
        </p:txBody>
      </p:sp>
      <p:sp>
        <p:nvSpPr>
          <p:cNvPr id="4" name="Footer Placeholder 3"/>
          <p:cNvSpPr>
            <a:spLocks noGrp="1"/>
          </p:cNvSpPr>
          <p:nvPr>
            <p:ph type="ftr" sz="quarter" idx="11"/>
          </p:nvPr>
        </p:nvSpPr>
        <p:spPr/>
        <p:txBody>
          <a:bodyPr/>
          <a:lstStyle>
            <a:lvl1pPr>
              <a:defRPr/>
            </a:lvl1pPr>
          </a:lstStyle>
          <a:p>
            <a:r>
              <a:rPr lang="en-US" smtClean="0"/>
              <a:t>General Information Session</a:t>
            </a:r>
            <a:endParaRPr lang="en-US" dirty="0"/>
          </a:p>
        </p:txBody>
      </p:sp>
      <p:sp>
        <p:nvSpPr>
          <p:cNvPr id="5" name="Slide Number Placeholder 4"/>
          <p:cNvSpPr>
            <a:spLocks noGrp="1"/>
          </p:cNvSpPr>
          <p:nvPr>
            <p:ph type="sldNum" sz="quarter" idx="12"/>
          </p:nvPr>
        </p:nvSpPr>
        <p:spPr/>
        <p:txBody>
          <a:bodyPr/>
          <a:lstStyle>
            <a:lvl1pPr>
              <a:defRPr/>
            </a:lvl1pPr>
          </a:lstStyle>
          <a:p>
            <a:fld id="{D3F78535-22B4-483B-95B3-FED880F3B473}" type="slidenum">
              <a:rPr lang="en-US"/>
              <a:pPr/>
              <a:t>‹#›</a:t>
            </a:fld>
            <a:endParaRPr lang="en-US"/>
          </a:p>
        </p:txBody>
      </p:sp>
    </p:spTree>
    <p:extLst>
      <p:ext uri="{BB962C8B-B14F-4D97-AF65-F5344CB8AC3E}">
        <p14:creationId xmlns:p14="http://schemas.microsoft.com/office/powerpoint/2010/main" val="1105714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CAASPP 2015</a:t>
            </a:r>
            <a:endParaRPr lang="en-US"/>
          </a:p>
        </p:txBody>
      </p:sp>
      <p:sp>
        <p:nvSpPr>
          <p:cNvPr id="3" name="Footer Placeholder 2"/>
          <p:cNvSpPr>
            <a:spLocks noGrp="1"/>
          </p:cNvSpPr>
          <p:nvPr>
            <p:ph type="ftr" sz="quarter" idx="11"/>
          </p:nvPr>
        </p:nvSpPr>
        <p:spPr/>
        <p:txBody>
          <a:bodyPr/>
          <a:lstStyle>
            <a:lvl1pPr>
              <a:defRPr/>
            </a:lvl1pPr>
          </a:lstStyle>
          <a:p>
            <a:r>
              <a:rPr lang="en-US" smtClean="0"/>
              <a:t>General Information Session</a:t>
            </a:r>
            <a:endParaRPr lang="en-US"/>
          </a:p>
        </p:txBody>
      </p:sp>
      <p:sp>
        <p:nvSpPr>
          <p:cNvPr id="4" name="Slide Number Placeholder 3"/>
          <p:cNvSpPr>
            <a:spLocks noGrp="1"/>
          </p:cNvSpPr>
          <p:nvPr>
            <p:ph type="sldNum" sz="quarter" idx="12"/>
          </p:nvPr>
        </p:nvSpPr>
        <p:spPr/>
        <p:txBody>
          <a:bodyPr/>
          <a:lstStyle>
            <a:lvl1pPr>
              <a:defRPr/>
            </a:lvl1pPr>
          </a:lstStyle>
          <a:p>
            <a:fld id="{085FC31E-33A6-4461-ABA6-87EE3A7CCEDA}" type="slidenum">
              <a:rPr lang="en-US"/>
              <a:pPr/>
              <a:t>‹#›</a:t>
            </a:fld>
            <a:endParaRPr lang="en-US"/>
          </a:p>
        </p:txBody>
      </p:sp>
    </p:spTree>
    <p:extLst>
      <p:ext uri="{BB962C8B-B14F-4D97-AF65-F5344CB8AC3E}">
        <p14:creationId xmlns:p14="http://schemas.microsoft.com/office/powerpoint/2010/main" val="198159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CAASPP 2015</a:t>
            </a:r>
            <a:endParaRPr lang="en-US"/>
          </a:p>
        </p:txBody>
      </p:sp>
      <p:sp>
        <p:nvSpPr>
          <p:cNvPr id="6" name="Footer Placeholder 5"/>
          <p:cNvSpPr>
            <a:spLocks noGrp="1"/>
          </p:cNvSpPr>
          <p:nvPr>
            <p:ph type="ftr" sz="quarter" idx="11"/>
          </p:nvPr>
        </p:nvSpPr>
        <p:spPr/>
        <p:txBody>
          <a:bodyPr/>
          <a:lstStyle>
            <a:lvl1pPr>
              <a:defRPr/>
            </a:lvl1pPr>
          </a:lstStyle>
          <a:p>
            <a:r>
              <a:rPr lang="en-US" smtClean="0"/>
              <a:t>General Information Session</a:t>
            </a:r>
            <a:endParaRPr lang="en-US"/>
          </a:p>
        </p:txBody>
      </p:sp>
      <p:sp>
        <p:nvSpPr>
          <p:cNvPr id="7" name="Slide Number Placeholder 6"/>
          <p:cNvSpPr>
            <a:spLocks noGrp="1"/>
          </p:cNvSpPr>
          <p:nvPr>
            <p:ph type="sldNum" sz="quarter" idx="12"/>
          </p:nvPr>
        </p:nvSpPr>
        <p:spPr/>
        <p:txBody>
          <a:bodyPr/>
          <a:lstStyle>
            <a:lvl1pPr>
              <a:defRPr/>
            </a:lvl1pPr>
          </a:lstStyle>
          <a:p>
            <a:fld id="{BCD95FD2-04C9-4071-81B0-6EC3041FD0F4}" type="slidenum">
              <a:rPr lang="en-US"/>
              <a:pPr/>
              <a:t>‹#›</a:t>
            </a:fld>
            <a:endParaRPr lang="en-US"/>
          </a:p>
        </p:txBody>
      </p:sp>
    </p:spTree>
    <p:extLst>
      <p:ext uri="{BB962C8B-B14F-4D97-AF65-F5344CB8AC3E}">
        <p14:creationId xmlns:p14="http://schemas.microsoft.com/office/powerpoint/2010/main" val="724952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CAASPP 2015</a:t>
            </a:r>
            <a:endParaRPr lang="en-US"/>
          </a:p>
        </p:txBody>
      </p:sp>
      <p:sp>
        <p:nvSpPr>
          <p:cNvPr id="6" name="Footer Placeholder 5"/>
          <p:cNvSpPr>
            <a:spLocks noGrp="1"/>
          </p:cNvSpPr>
          <p:nvPr>
            <p:ph type="ftr" sz="quarter" idx="11"/>
          </p:nvPr>
        </p:nvSpPr>
        <p:spPr/>
        <p:txBody>
          <a:bodyPr/>
          <a:lstStyle>
            <a:lvl1pPr>
              <a:defRPr/>
            </a:lvl1pPr>
          </a:lstStyle>
          <a:p>
            <a:r>
              <a:rPr lang="en-US" smtClean="0"/>
              <a:t>General Information Session</a:t>
            </a:r>
            <a:endParaRPr lang="en-US"/>
          </a:p>
        </p:txBody>
      </p:sp>
      <p:sp>
        <p:nvSpPr>
          <p:cNvPr id="7" name="Slide Number Placeholder 6"/>
          <p:cNvSpPr>
            <a:spLocks noGrp="1"/>
          </p:cNvSpPr>
          <p:nvPr>
            <p:ph type="sldNum" sz="quarter" idx="12"/>
          </p:nvPr>
        </p:nvSpPr>
        <p:spPr/>
        <p:txBody>
          <a:bodyPr/>
          <a:lstStyle>
            <a:lvl1pPr>
              <a:defRPr/>
            </a:lvl1pPr>
          </a:lstStyle>
          <a:p>
            <a:fld id="{FABC9471-A8B9-40C9-957F-DFF9BC7113D6}" type="slidenum">
              <a:rPr lang="en-US"/>
              <a:pPr/>
              <a:t>‹#›</a:t>
            </a:fld>
            <a:endParaRPr lang="en-US"/>
          </a:p>
        </p:txBody>
      </p:sp>
    </p:spTree>
    <p:extLst>
      <p:ext uri="{BB962C8B-B14F-4D97-AF65-F5344CB8AC3E}">
        <p14:creationId xmlns:p14="http://schemas.microsoft.com/office/powerpoint/2010/main" val="1790708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6" name="Rectangle 32"/>
          <p:cNvSpPr>
            <a:spLocks noChangeArrowheads="1"/>
          </p:cNvSpPr>
          <p:nvPr/>
        </p:nvSpPr>
        <p:spPr bwMode="ltGray">
          <a:xfrm>
            <a:off x="11113" y="0"/>
            <a:ext cx="9132887" cy="1125538"/>
          </a:xfrm>
          <a:prstGeom prst="rect">
            <a:avLst/>
          </a:prstGeom>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grpSp>
        <p:nvGrpSpPr>
          <p:cNvPr id="1057" name="Group 33"/>
          <p:cNvGrpSpPr>
            <a:grpSpLocks/>
          </p:cNvGrpSpPr>
          <p:nvPr/>
        </p:nvGrpSpPr>
        <p:grpSpPr bwMode="auto">
          <a:xfrm>
            <a:off x="1386840" y="879475"/>
            <a:ext cx="7589520" cy="144463"/>
            <a:chOff x="1519" y="554"/>
            <a:chExt cx="4241" cy="91"/>
          </a:xfrm>
        </p:grpSpPr>
        <p:sp>
          <p:nvSpPr>
            <p:cNvPr id="1058" name="Line 34"/>
            <p:cNvSpPr>
              <a:spLocks noChangeShapeType="1"/>
            </p:cNvSpPr>
            <p:nvPr userDrawn="1"/>
          </p:nvSpPr>
          <p:spPr bwMode="white">
            <a:xfrm>
              <a:off x="1519" y="554"/>
              <a:ext cx="424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9" name="Line 35"/>
            <p:cNvSpPr>
              <a:spLocks noChangeShapeType="1"/>
            </p:cNvSpPr>
            <p:nvPr userDrawn="1"/>
          </p:nvSpPr>
          <p:spPr bwMode="white">
            <a:xfrm>
              <a:off x="1519" y="599"/>
              <a:ext cx="424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0" name="Line 36"/>
            <p:cNvSpPr>
              <a:spLocks noChangeShapeType="1"/>
            </p:cNvSpPr>
            <p:nvPr userDrawn="1"/>
          </p:nvSpPr>
          <p:spPr bwMode="white">
            <a:xfrm>
              <a:off x="1519" y="645"/>
              <a:ext cx="4241" cy="0"/>
            </a:xfrm>
            <a:prstGeom prst="line">
              <a:avLst/>
            </a:prstGeom>
            <a:noFill/>
            <a:ln w="127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6" name="Rectangle 2"/>
          <p:cNvSpPr>
            <a:spLocks noGrp="1" noChangeArrowheads="1"/>
          </p:cNvSpPr>
          <p:nvPr>
            <p:ph type="title"/>
          </p:nvPr>
        </p:nvSpPr>
        <p:spPr bwMode="auto">
          <a:xfrm>
            <a:off x="1371600" y="2286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dirty="0" smtClean="0"/>
              <a:t>Click to edit Master title style</a:t>
            </a:r>
          </a:p>
        </p:txBody>
      </p:sp>
      <p:sp>
        <p:nvSpPr>
          <p:cNvPr id="1027" name="Rectangle 3"/>
          <p:cNvSpPr>
            <a:spLocks noGrp="1" noChangeArrowheads="1"/>
          </p:cNvSpPr>
          <p:nvPr>
            <p:ph type="body" idx="1"/>
          </p:nvPr>
        </p:nvSpPr>
        <p:spPr bwMode="auto">
          <a:xfrm>
            <a:off x="457200" y="1295400"/>
            <a:ext cx="8229600" cy="502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8" name="Rectangle 4"/>
          <p:cNvSpPr>
            <a:spLocks noGrp="1" noChangeArrowheads="1"/>
          </p:cNvSpPr>
          <p:nvPr>
            <p:ph type="dt" sz="half" idx="2"/>
          </p:nvPr>
        </p:nvSpPr>
        <p:spPr bwMode="auto">
          <a:xfrm>
            <a:off x="457200" y="652145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accent1"/>
                </a:solidFill>
              </a:defRPr>
            </a:lvl1pPr>
          </a:lstStyle>
          <a:p>
            <a:r>
              <a:rPr lang="en-US" smtClean="0"/>
              <a:t>CAASPP 2015</a:t>
            </a:r>
            <a:endParaRPr lang="en-US"/>
          </a:p>
        </p:txBody>
      </p:sp>
      <p:sp>
        <p:nvSpPr>
          <p:cNvPr id="1029" name="Rectangle 5"/>
          <p:cNvSpPr>
            <a:spLocks noGrp="1" noChangeArrowheads="1"/>
          </p:cNvSpPr>
          <p:nvPr>
            <p:ph type="ftr" sz="quarter" idx="3"/>
          </p:nvPr>
        </p:nvSpPr>
        <p:spPr bwMode="auto">
          <a:xfrm>
            <a:off x="3124200" y="652145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accent1"/>
                </a:solidFill>
              </a:defRPr>
            </a:lvl1pPr>
          </a:lstStyle>
          <a:p>
            <a:r>
              <a:rPr lang="en-US" smtClean="0"/>
              <a:t>General Information Session</a:t>
            </a:r>
            <a:endParaRPr lang="en-US" dirty="0"/>
          </a:p>
        </p:txBody>
      </p:sp>
      <p:sp>
        <p:nvSpPr>
          <p:cNvPr id="1030" name="Rectangle 6"/>
          <p:cNvSpPr>
            <a:spLocks noGrp="1" noChangeArrowheads="1"/>
          </p:cNvSpPr>
          <p:nvPr>
            <p:ph type="sldNum" sz="quarter" idx="4"/>
          </p:nvPr>
        </p:nvSpPr>
        <p:spPr bwMode="auto">
          <a:xfrm>
            <a:off x="6553200" y="652145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accent1"/>
                </a:solidFill>
              </a:defRPr>
            </a:lvl1pPr>
          </a:lstStyle>
          <a:p>
            <a:fld id="{8972BEDA-F149-4640-8C8A-10B106F80614}" type="slidenum">
              <a:rPr lang="en-US"/>
              <a:pPr/>
              <a:t>‹#›</a:t>
            </a:fld>
            <a:endParaRPr lang="en-US"/>
          </a:p>
        </p:txBody>
      </p:sp>
      <p:grpSp>
        <p:nvGrpSpPr>
          <p:cNvPr id="1068" name="Group 44"/>
          <p:cNvGrpSpPr>
            <a:grpSpLocks/>
          </p:cNvGrpSpPr>
          <p:nvPr/>
        </p:nvGrpSpPr>
        <p:grpSpPr bwMode="auto">
          <a:xfrm>
            <a:off x="0" y="1109663"/>
            <a:ext cx="9144000" cy="169862"/>
            <a:chOff x="0" y="699"/>
            <a:chExt cx="5760" cy="107"/>
          </a:xfrm>
          <a:solidFill>
            <a:schemeClr val="accent5">
              <a:lumMod val="75000"/>
            </a:schemeClr>
          </a:solidFill>
        </p:grpSpPr>
        <p:sp>
          <p:nvSpPr>
            <p:cNvPr id="1064" name="Rectangle 40"/>
            <p:cNvSpPr>
              <a:spLocks noChangeArrowheads="1"/>
            </p:cNvSpPr>
            <p:nvPr userDrawn="1"/>
          </p:nvSpPr>
          <p:spPr bwMode="gray">
            <a:xfrm>
              <a:off x="0" y="699"/>
              <a:ext cx="5760" cy="4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1066" name="Rectangle 42"/>
            <p:cNvSpPr>
              <a:spLocks noChangeArrowheads="1"/>
            </p:cNvSpPr>
            <p:nvPr userDrawn="1"/>
          </p:nvSpPr>
          <p:spPr bwMode="gray">
            <a:xfrm>
              <a:off x="1476" y="713"/>
              <a:ext cx="4284" cy="93"/>
            </a:xfrm>
            <a:prstGeom prst="rect">
              <a:avLst/>
            </a:prstGeom>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grpSp>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199" y="76200"/>
            <a:ext cx="1229938" cy="10058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r" rtl="0" eaLnBrk="1" fontAlgn="base" hangingPunct="1">
        <a:spcBef>
          <a:spcPct val="0"/>
        </a:spcBef>
        <a:spcAft>
          <a:spcPct val="0"/>
        </a:spcAft>
        <a:defRPr sz="4000">
          <a:solidFill>
            <a:schemeClr val="bg1"/>
          </a:solidFill>
          <a:latin typeface="+mj-lt"/>
          <a:ea typeface="+mj-ea"/>
          <a:cs typeface="+mj-cs"/>
        </a:defRPr>
      </a:lvl1pPr>
      <a:lvl2pPr algn="r" rtl="0" eaLnBrk="1" fontAlgn="base" hangingPunct="1">
        <a:spcBef>
          <a:spcPct val="0"/>
        </a:spcBef>
        <a:spcAft>
          <a:spcPct val="0"/>
        </a:spcAft>
        <a:defRPr sz="4000">
          <a:solidFill>
            <a:schemeClr val="bg1"/>
          </a:solidFill>
          <a:latin typeface="Arial" charset="0"/>
        </a:defRPr>
      </a:lvl2pPr>
      <a:lvl3pPr algn="r" rtl="0" eaLnBrk="1" fontAlgn="base" hangingPunct="1">
        <a:spcBef>
          <a:spcPct val="0"/>
        </a:spcBef>
        <a:spcAft>
          <a:spcPct val="0"/>
        </a:spcAft>
        <a:defRPr sz="4000">
          <a:solidFill>
            <a:schemeClr val="bg1"/>
          </a:solidFill>
          <a:latin typeface="Arial" charset="0"/>
        </a:defRPr>
      </a:lvl3pPr>
      <a:lvl4pPr algn="r" rtl="0" eaLnBrk="1" fontAlgn="base" hangingPunct="1">
        <a:spcBef>
          <a:spcPct val="0"/>
        </a:spcBef>
        <a:spcAft>
          <a:spcPct val="0"/>
        </a:spcAft>
        <a:defRPr sz="4000">
          <a:solidFill>
            <a:schemeClr val="bg1"/>
          </a:solidFill>
          <a:latin typeface="Arial" charset="0"/>
        </a:defRPr>
      </a:lvl4pPr>
      <a:lvl5pPr algn="r" rtl="0" eaLnBrk="1" fontAlgn="base" hangingPunct="1">
        <a:spcBef>
          <a:spcPct val="0"/>
        </a:spcBef>
        <a:spcAft>
          <a:spcPct val="0"/>
        </a:spcAft>
        <a:defRPr sz="4000">
          <a:solidFill>
            <a:schemeClr val="bg1"/>
          </a:solidFill>
          <a:latin typeface="Arial" charset="0"/>
        </a:defRPr>
      </a:lvl5pPr>
      <a:lvl6pPr marL="457200" algn="r" rtl="0" eaLnBrk="1" fontAlgn="base" hangingPunct="1">
        <a:spcBef>
          <a:spcPct val="0"/>
        </a:spcBef>
        <a:spcAft>
          <a:spcPct val="0"/>
        </a:spcAft>
        <a:defRPr sz="4000">
          <a:solidFill>
            <a:schemeClr val="bg1"/>
          </a:solidFill>
          <a:latin typeface="Arial" charset="0"/>
        </a:defRPr>
      </a:lvl6pPr>
      <a:lvl7pPr marL="914400" algn="r" rtl="0" eaLnBrk="1" fontAlgn="base" hangingPunct="1">
        <a:spcBef>
          <a:spcPct val="0"/>
        </a:spcBef>
        <a:spcAft>
          <a:spcPct val="0"/>
        </a:spcAft>
        <a:defRPr sz="4000">
          <a:solidFill>
            <a:schemeClr val="bg1"/>
          </a:solidFill>
          <a:latin typeface="Arial" charset="0"/>
        </a:defRPr>
      </a:lvl7pPr>
      <a:lvl8pPr marL="1371600" algn="r" rtl="0" eaLnBrk="1" fontAlgn="base" hangingPunct="1">
        <a:spcBef>
          <a:spcPct val="0"/>
        </a:spcBef>
        <a:spcAft>
          <a:spcPct val="0"/>
        </a:spcAft>
        <a:defRPr sz="4000">
          <a:solidFill>
            <a:schemeClr val="bg1"/>
          </a:solidFill>
          <a:latin typeface="Arial" charset="0"/>
        </a:defRPr>
      </a:lvl8pPr>
      <a:lvl9pPr marL="1828800" algn="r" rtl="0" eaLnBrk="1" fontAlgn="base" hangingPunct="1">
        <a:spcBef>
          <a:spcPct val="0"/>
        </a:spcBef>
        <a:spcAft>
          <a:spcPct val="0"/>
        </a:spcAft>
        <a:defRPr sz="4000">
          <a:solidFill>
            <a:schemeClr val="bg1"/>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50000"/>
        <a:buFont typeface="Wingdings 2" pitchFamily="18" charset="2"/>
        <a:buChar char=""/>
        <a:defRPr sz="28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SzPct val="60000"/>
        <a:buFont typeface="Wingdings 2" pitchFamily="18" charset="2"/>
        <a:buChar char=""/>
        <a:defRPr sz="2000">
          <a:solidFill>
            <a:schemeClr val="tx1"/>
          </a:solidFill>
          <a:latin typeface="+mn-lt"/>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aaspp.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ctrTitle"/>
          </p:nvPr>
        </p:nvSpPr>
        <p:spPr>
          <a:xfrm>
            <a:off x="2057400" y="2743200"/>
            <a:ext cx="6858000" cy="919162"/>
          </a:xfrm>
        </p:spPr>
        <p:txBody>
          <a:bodyPr>
            <a:normAutofit/>
          </a:bodyPr>
          <a:lstStyle/>
          <a:p>
            <a:pPr algn="ctr"/>
            <a:r>
              <a:rPr lang="en-US" sz="2800" b="1" dirty="0" smtClean="0"/>
              <a:t>Test Session </a:t>
            </a:r>
            <a:r>
              <a:rPr lang="en-US" sz="2800" b="1" dirty="0" err="1"/>
              <a:t>M</a:t>
            </a:r>
            <a:r>
              <a:rPr lang="en-US" sz="2800" b="1" dirty="0" err="1" smtClean="0"/>
              <a:t>anagemet</a:t>
            </a:r>
            <a:endParaRPr lang="en-US" sz="2800" b="1" dirty="0"/>
          </a:p>
        </p:txBody>
      </p:sp>
      <p:sp>
        <p:nvSpPr>
          <p:cNvPr id="2" name="TextBox 1"/>
          <p:cNvSpPr txBox="1"/>
          <p:nvPr/>
        </p:nvSpPr>
        <p:spPr>
          <a:xfrm>
            <a:off x="-6285" y="6488668"/>
            <a:ext cx="457200" cy="369332"/>
          </a:xfrm>
          <a:prstGeom prst="rect">
            <a:avLst/>
          </a:prstGeom>
          <a:noFill/>
        </p:spPr>
        <p:txBody>
          <a:bodyPr wrap="square" rtlCol="0">
            <a:spAutoFit/>
          </a:bodyPr>
          <a:lstStyle/>
          <a:p>
            <a:r>
              <a:rPr lang="en-US" b="1" dirty="0" smtClean="0">
                <a:latin typeface="Blackoak Std" panose="04050907060602020202" pitchFamily="82" charset="0"/>
              </a:rPr>
              <a:t>1</a:t>
            </a:r>
            <a:endParaRPr lang="en-US" b="1" dirty="0">
              <a:latin typeface="Blackoak Std" panose="04050907060602020202" pitchFamily="82" charset="0"/>
            </a:endParaRPr>
          </a:p>
        </p:txBody>
      </p:sp>
      <p:sp>
        <p:nvSpPr>
          <p:cNvPr id="5" name="Rectangle 5"/>
          <p:cNvSpPr txBox="1">
            <a:spLocks noChangeArrowheads="1"/>
          </p:cNvSpPr>
          <p:nvPr/>
        </p:nvSpPr>
        <p:spPr bwMode="grayWhite">
          <a:xfrm>
            <a:off x="2514600" y="1066800"/>
            <a:ext cx="6477000" cy="45720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Wingdings" pitchFamily="2" charset="2"/>
              <a:buNone/>
              <a:defRPr sz="2800" b="0">
                <a:solidFill>
                  <a:schemeClr val="bg1"/>
                </a:solidFill>
                <a:latin typeface="+mn-lt"/>
                <a:ea typeface="+mn-ea"/>
                <a:cs typeface="+mn-cs"/>
              </a:defRPr>
            </a:lvl1pPr>
            <a:lvl2pPr marL="742950" indent="-285750" algn="l" rtl="0" eaLnBrk="1" fontAlgn="base" hangingPunct="1">
              <a:spcBef>
                <a:spcPct val="20000"/>
              </a:spcBef>
              <a:spcAft>
                <a:spcPct val="0"/>
              </a:spcAft>
              <a:buSzPct val="50000"/>
              <a:buFont typeface="Wingdings 2" pitchFamily="18" charset="2"/>
              <a:buChar char=""/>
              <a:defRPr sz="28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SzPct val="60000"/>
              <a:buFont typeface="Wingdings 2" pitchFamily="18" charset="2"/>
              <a:buChar char=""/>
              <a:defRPr sz="2000">
                <a:solidFill>
                  <a:schemeClr val="tx1"/>
                </a:solidFill>
                <a:latin typeface="+mn-lt"/>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a:lstStyle>
          <a:p>
            <a:pPr algn="ctr"/>
            <a:r>
              <a:rPr lang="en-US" sz="2400" kern="0" dirty="0" smtClean="0">
                <a:solidFill>
                  <a:schemeClr val="tx1"/>
                </a:solidFill>
              </a:rPr>
              <a:t>Smarter Balanced Assessment</a:t>
            </a:r>
          </a:p>
          <a:p>
            <a:pPr algn="ctr"/>
            <a:r>
              <a:rPr lang="en-US" sz="2400" kern="0" dirty="0" smtClean="0">
                <a:solidFill>
                  <a:schemeClr val="tx1"/>
                </a:solidFill>
              </a:rPr>
              <a:t>Quick Guide</a:t>
            </a:r>
          </a:p>
          <a:p>
            <a:pPr algn="ctr"/>
            <a:r>
              <a:rPr lang="en-US" sz="1000" kern="0" dirty="0" smtClean="0">
                <a:solidFill>
                  <a:schemeClr val="tx1"/>
                </a:solidFill>
              </a:rPr>
              <a:t>030116</a:t>
            </a:r>
            <a:endParaRPr lang="en-US" sz="1000" kern="0" dirty="0">
              <a:solidFill>
                <a:schemeClr val="tx1"/>
              </a:solidFill>
            </a:endParaRPr>
          </a:p>
        </p:txBody>
      </p:sp>
    </p:spTree>
    <p:extLst>
      <p:ext uri="{BB962C8B-B14F-4D97-AF65-F5344CB8AC3E}">
        <p14:creationId xmlns:p14="http://schemas.microsoft.com/office/powerpoint/2010/main" val="566446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57200" y="1447800"/>
            <a:ext cx="8229600" cy="2590800"/>
          </a:xfrm>
        </p:spPr>
        <p:txBody>
          <a:bodyPr vert="horz" wrap="square" lIns="91440" tIns="45720" rIns="91440" bIns="45720" numCol="1" anchor="t" anchorCtr="0" compatLnSpc="1">
            <a:prstTxWarp prst="textNoShape">
              <a:avLst/>
            </a:prstTxWarp>
          </a:bodyPr>
          <a:lstStyle/>
          <a:p>
            <a:pPr marL="457200" indent="-457200" algn="l">
              <a:buFont typeface="+mj-lt"/>
              <a:buAutoNum type="arabicPeriod"/>
              <a:defRPr/>
            </a:pPr>
            <a:r>
              <a:rPr lang="en-US" altLang="en-US" sz="2200" dirty="0" smtClean="0">
                <a:solidFill>
                  <a:schemeClr val="tx1"/>
                </a:solidFill>
              </a:rPr>
              <a:t>Students log on through the secure browser </a:t>
            </a:r>
          </a:p>
          <a:p>
            <a:pPr marL="800100" lvl="1" indent="-342900">
              <a:buFont typeface="+mj-lt"/>
              <a:buAutoNum type="alphaUcPeriod"/>
              <a:defRPr/>
            </a:pPr>
            <a:r>
              <a:rPr lang="en-US" altLang="en-US" sz="1600" dirty="0" smtClean="0"/>
              <a:t>  Recommended:</a:t>
            </a:r>
          </a:p>
          <a:p>
            <a:pPr marL="1314450" lvl="2" indent="-400050">
              <a:buFont typeface="+mj-lt"/>
              <a:buAutoNum type="romanLcPeriod"/>
              <a:defRPr/>
            </a:pPr>
            <a:r>
              <a:rPr lang="en-US" altLang="en-US" sz="1600" dirty="0" smtClean="0"/>
              <a:t>Secure browsers are already launched on testing devices before students sit down to test</a:t>
            </a:r>
          </a:p>
          <a:p>
            <a:pPr marL="857250" lvl="1" indent="-400050">
              <a:buFont typeface="+mj-lt"/>
              <a:buAutoNum type="alphaUcPeriod"/>
              <a:defRPr/>
            </a:pPr>
            <a:r>
              <a:rPr lang="en-US" altLang="en-US" sz="1600" dirty="0" smtClean="0"/>
              <a:t>To log on, students need:</a:t>
            </a:r>
          </a:p>
          <a:p>
            <a:pPr marL="1314450" lvl="2" indent="-400050">
              <a:buFont typeface="+mj-lt"/>
              <a:buAutoNum type="romanLcPeriod"/>
              <a:defRPr/>
            </a:pPr>
            <a:r>
              <a:rPr lang="en-US" altLang="en-US" sz="1600" dirty="0" smtClean="0"/>
              <a:t>First Name (Confirmation Code): Student’s legal first name as spelled in TOMS</a:t>
            </a:r>
            <a:endParaRPr lang="en-US" altLang="en-US" sz="1600" dirty="0"/>
          </a:p>
          <a:p>
            <a:pPr marL="1314450" lvl="2" indent="-400050">
              <a:buFont typeface="+mj-lt"/>
              <a:buAutoNum type="romanLcPeriod"/>
              <a:defRPr/>
            </a:pPr>
            <a:r>
              <a:rPr lang="en-US" altLang="en-US" sz="1600" dirty="0" smtClean="0"/>
              <a:t>State-SSID: “CA” followed by a hyphen “-” and the student’s SSID</a:t>
            </a:r>
          </a:p>
          <a:p>
            <a:pPr marL="1314450" lvl="2" indent="-400050">
              <a:buFont typeface="+mj-lt"/>
              <a:buAutoNum type="romanLcPeriod"/>
              <a:defRPr/>
            </a:pPr>
            <a:r>
              <a:rPr lang="en-US" altLang="en-US" sz="1600" dirty="0" smtClean="0"/>
              <a:t>Session ID: TA-generated</a:t>
            </a:r>
            <a:endParaRPr lang="en-US" altLang="en-US" sz="2400" dirty="0" smtClean="0">
              <a:solidFill>
                <a:schemeClr val="tx1"/>
              </a:solidFill>
            </a:endParaRPr>
          </a:p>
          <a:p>
            <a:pPr>
              <a:buFont typeface="Arial" pitchFamily="34" charset="0"/>
              <a:buAutoNum type="arabicPeriod"/>
              <a:defRPr/>
            </a:pPr>
            <a:endParaRPr lang="en-US" altLang="en-US" sz="2400" dirty="0" smtClean="0">
              <a:solidFill>
                <a:schemeClr val="tx1"/>
              </a:solidFill>
            </a:endParaRPr>
          </a:p>
          <a:p>
            <a:pPr marL="457200" indent="-457200">
              <a:buFont typeface="+mj-lt"/>
              <a:buAutoNum type="arabicPeriod"/>
              <a:defRPr/>
            </a:pPr>
            <a:endParaRPr lang="en-US" altLang="en-US" sz="2400" dirty="0" smtClean="0">
              <a:solidFill>
                <a:schemeClr val="tx1"/>
              </a:solidFill>
            </a:endParaRPr>
          </a:p>
        </p:txBody>
      </p:sp>
      <p:sp>
        <p:nvSpPr>
          <p:cNvPr id="6" name="Down Arrow 5"/>
          <p:cNvSpPr/>
          <p:nvPr/>
        </p:nvSpPr>
        <p:spPr>
          <a:xfrm rot="5400000">
            <a:off x="7086600" y="4343400"/>
            <a:ext cx="3048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5400000">
            <a:off x="7086600" y="4724400"/>
            <a:ext cx="3048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5400000">
            <a:off x="7086600" y="5105400"/>
            <a:ext cx="3048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848600" y="4580238"/>
            <a:ext cx="228600" cy="372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err="1" smtClean="0"/>
              <a:t>i</a:t>
            </a:r>
            <a:endParaRPr lang="en-US" dirty="0"/>
          </a:p>
        </p:txBody>
      </p:sp>
      <p:sp>
        <p:nvSpPr>
          <p:cNvPr id="12" name="TextBox 11"/>
          <p:cNvSpPr txBox="1"/>
          <p:nvPr/>
        </p:nvSpPr>
        <p:spPr>
          <a:xfrm>
            <a:off x="7772400" y="5040868"/>
            <a:ext cx="3810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t>ii</a:t>
            </a:r>
            <a:endParaRPr lang="en-US" dirty="0"/>
          </a:p>
        </p:txBody>
      </p:sp>
      <p:sp>
        <p:nvSpPr>
          <p:cNvPr id="13" name="TextBox 12"/>
          <p:cNvSpPr txBox="1"/>
          <p:nvPr/>
        </p:nvSpPr>
        <p:spPr>
          <a:xfrm>
            <a:off x="7772400" y="5498068"/>
            <a:ext cx="3810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t>iii</a:t>
            </a:r>
            <a:endParaRPr lang="en-US" dirty="0"/>
          </a:p>
        </p:txBody>
      </p:sp>
      <p:sp>
        <p:nvSpPr>
          <p:cNvPr id="14" name="Title 1"/>
          <p:cNvSpPr>
            <a:spLocks noGrp="1"/>
          </p:cNvSpPr>
          <p:nvPr>
            <p:ph type="title"/>
          </p:nvPr>
        </p:nvSpPr>
        <p:spPr>
          <a:xfrm>
            <a:off x="1371600" y="304800"/>
            <a:ext cx="7315200" cy="457200"/>
          </a:xfrm>
        </p:spPr>
        <p:txBody>
          <a:bodyPr>
            <a:noAutofit/>
          </a:bodyPr>
          <a:lstStyle/>
          <a:p>
            <a:r>
              <a:rPr lang="en-US" b="1" dirty="0" smtClean="0">
                <a:solidFill>
                  <a:schemeClr val="bg1"/>
                </a:solidFill>
              </a:rPr>
              <a:t>Students Logon Process</a:t>
            </a:r>
            <a:endParaRPr lang="en-US" dirty="0"/>
          </a:p>
        </p:txBody>
      </p:sp>
      <p:pic>
        <p:nvPicPr>
          <p:cNvPr id="15" name="Content Placeholder 8"/>
          <p:cNvPicPr>
            <a:picLocks noGrp="1" noChangeAspect="1"/>
          </p:cNvPicPr>
          <p:nvPr>
            <p:ph idx="1"/>
          </p:nvPr>
        </p:nvPicPr>
        <p:blipFill>
          <a:blip r:embed="rId3" cstate="print"/>
          <a:stretch>
            <a:fillRect/>
          </a:stretch>
        </p:blipFill>
        <p:spPr>
          <a:xfrm>
            <a:off x="1399674" y="4192133"/>
            <a:ext cx="5096586" cy="2657846"/>
          </a:xfrm>
          <a:prstGeom prst="rect">
            <a:avLst/>
          </a:prstGeom>
        </p:spPr>
      </p:pic>
    </p:spTree>
    <p:extLst>
      <p:ext uri="{BB962C8B-B14F-4D97-AF65-F5344CB8AC3E}">
        <p14:creationId xmlns:p14="http://schemas.microsoft.com/office/powerpoint/2010/main" val="2935950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228601" y="2590801"/>
            <a:ext cx="8767248" cy="3797642"/>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quarter" idx="11"/>
          </p:nvPr>
        </p:nvSpPr>
        <p:spPr>
          <a:xfrm>
            <a:off x="152400" y="1447800"/>
            <a:ext cx="8839200" cy="1371600"/>
          </a:xfrm>
        </p:spPr>
        <p:txBody>
          <a:bodyPr vert="horz" wrap="square" lIns="91440" tIns="45720" rIns="91440" bIns="45720" numCol="1" anchor="t" anchorCtr="0" compatLnSpc="1">
            <a:prstTxWarp prst="textNoShape">
              <a:avLst/>
            </a:prstTxWarp>
          </a:bodyPr>
          <a:lstStyle/>
          <a:p>
            <a:pPr marL="457200" indent="-457200" algn="l">
              <a:buFont typeface="+mj-lt"/>
              <a:buAutoNum type="arabicPeriod"/>
              <a:defRPr/>
            </a:pPr>
            <a:r>
              <a:rPr lang="en-US" altLang="en-US" sz="2200" dirty="0" smtClean="0">
                <a:solidFill>
                  <a:schemeClr val="tx1"/>
                </a:solidFill>
              </a:rPr>
              <a:t>Students verify their identity</a:t>
            </a:r>
          </a:p>
          <a:p>
            <a:pPr marL="914400" lvl="1" indent="-457200">
              <a:buFont typeface="+mj-lt"/>
              <a:buAutoNum type="alphaUcPeriod"/>
              <a:defRPr/>
            </a:pPr>
            <a:r>
              <a:rPr lang="en-US" altLang="en-US" dirty="0" smtClean="0">
                <a:solidFill>
                  <a:schemeClr val="tx1"/>
                </a:solidFill>
              </a:rPr>
              <a:t>After logging on, students will see the “</a:t>
            </a:r>
            <a:r>
              <a:rPr lang="en-US" altLang="en-US" i="1" dirty="0" smtClean="0">
                <a:solidFill>
                  <a:schemeClr val="tx1"/>
                </a:solidFill>
              </a:rPr>
              <a:t>Is This You?”</a:t>
            </a:r>
            <a:r>
              <a:rPr lang="en-US" altLang="en-US" dirty="0" smtClean="0">
                <a:solidFill>
                  <a:schemeClr val="tx1"/>
                </a:solidFill>
              </a:rPr>
              <a:t> screen</a:t>
            </a:r>
          </a:p>
          <a:p>
            <a:pPr marL="914400" lvl="1" indent="-457200">
              <a:buFont typeface="+mj-lt"/>
              <a:buAutoNum type="alphaUcPeriod"/>
              <a:defRPr/>
            </a:pPr>
            <a:r>
              <a:rPr lang="en-US" altLang="en-US" dirty="0" smtClean="0">
                <a:solidFill>
                  <a:schemeClr val="tx1"/>
                </a:solidFill>
              </a:rPr>
              <a:t>Students should select [Yes] to continue</a:t>
            </a:r>
          </a:p>
        </p:txBody>
      </p:sp>
      <p:sp>
        <p:nvSpPr>
          <p:cNvPr id="6" name="Rectangle 5"/>
          <p:cNvSpPr>
            <a:spLocks noChangeArrowheads="1"/>
          </p:cNvSpPr>
          <p:nvPr/>
        </p:nvSpPr>
        <p:spPr bwMode="auto">
          <a:xfrm>
            <a:off x="1143000" y="5791200"/>
            <a:ext cx="838200" cy="490538"/>
          </a:xfrm>
          <a:prstGeom prst="rect">
            <a:avLst/>
          </a:prstGeom>
          <a:noFill/>
          <a:ln w="53975">
            <a:solidFill>
              <a:srgbClr val="C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mtClean="0"/>
          </a:p>
        </p:txBody>
      </p:sp>
      <p:sp>
        <p:nvSpPr>
          <p:cNvPr id="8" name="Down Arrow 7"/>
          <p:cNvSpPr/>
          <p:nvPr/>
        </p:nvSpPr>
        <p:spPr>
          <a:xfrm rot="5400000">
            <a:off x="2438400" y="5638800"/>
            <a:ext cx="3048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124200" y="5875638"/>
            <a:ext cx="457200" cy="372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t>1</a:t>
            </a:r>
            <a:endParaRPr lang="en-US" dirty="0"/>
          </a:p>
        </p:txBody>
      </p:sp>
      <p:sp>
        <p:nvSpPr>
          <p:cNvPr id="10" name="Title 1"/>
          <p:cNvSpPr>
            <a:spLocks noGrp="1"/>
          </p:cNvSpPr>
          <p:nvPr>
            <p:ph type="title"/>
          </p:nvPr>
        </p:nvSpPr>
        <p:spPr/>
        <p:txBody>
          <a:bodyPr>
            <a:noAutofit/>
          </a:bodyPr>
          <a:lstStyle/>
          <a:p>
            <a:r>
              <a:rPr lang="en-US" b="1" dirty="0" smtClean="0">
                <a:solidFill>
                  <a:schemeClr val="bg1"/>
                </a:solidFill>
              </a:rPr>
              <a:t>Students Logon Process</a:t>
            </a:r>
            <a:endParaRPr lang="en-US" dirty="0"/>
          </a:p>
        </p:txBody>
      </p:sp>
    </p:spTree>
    <p:extLst>
      <p:ext uri="{BB962C8B-B14F-4D97-AF65-F5344CB8AC3E}">
        <p14:creationId xmlns:p14="http://schemas.microsoft.com/office/powerpoint/2010/main" val="1382323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52400" y="1600200"/>
            <a:ext cx="8839200" cy="1295400"/>
          </a:xfrm>
        </p:spPr>
        <p:txBody>
          <a:bodyPr vert="horz" wrap="square" lIns="91440" tIns="45720" rIns="91440" bIns="45720" numCol="1" anchor="t" anchorCtr="0" compatLnSpc="1">
            <a:prstTxWarp prst="textNoShape">
              <a:avLst/>
            </a:prstTxWarp>
          </a:bodyPr>
          <a:lstStyle/>
          <a:p>
            <a:pPr marL="457200" indent="-457200" algn="l">
              <a:buFont typeface="+mj-lt"/>
              <a:buAutoNum type="arabicPeriod"/>
              <a:defRPr/>
            </a:pPr>
            <a:r>
              <a:rPr lang="en-US" altLang="en-US" sz="2200" dirty="0" smtClean="0">
                <a:solidFill>
                  <a:schemeClr val="tx1"/>
                </a:solidFill>
              </a:rPr>
              <a:t>Students select the test</a:t>
            </a:r>
          </a:p>
          <a:p>
            <a:pPr marL="914400" lvl="1" indent="-457200">
              <a:buFont typeface="+mj-lt"/>
              <a:buAutoNum type="alphaUcPeriod"/>
              <a:defRPr/>
            </a:pPr>
            <a:r>
              <a:rPr lang="en-US" altLang="en-US" dirty="0" smtClean="0"/>
              <a:t>All grade-level tests that the student is eligible to take are displayed</a:t>
            </a:r>
            <a:endParaRPr lang="en-US" altLang="en-US" dirty="0"/>
          </a:p>
          <a:p>
            <a:pPr marL="914400" lvl="1" indent="-457200">
              <a:buFont typeface="+mj-lt"/>
              <a:buAutoNum type="alphaUcPeriod"/>
              <a:defRPr/>
            </a:pPr>
            <a:r>
              <a:rPr lang="en-US" altLang="en-US" dirty="0" smtClean="0"/>
              <a:t>Only the tests that the TA selected for the test session and those that have not been completed are selectable by students</a:t>
            </a:r>
            <a:endParaRPr lang="en-US" altLang="en-US" sz="1600" dirty="0" smtClean="0"/>
          </a:p>
        </p:txBody>
      </p:sp>
      <p:pic>
        <p:nvPicPr>
          <p:cNvPr id="369666" name="Picture 9"/>
          <p:cNvPicPr>
            <a:picLocks noChangeAspect="1" noChangeArrowheads="1"/>
          </p:cNvPicPr>
          <p:nvPr/>
        </p:nvPicPr>
        <p:blipFill>
          <a:blip r:embed="rId3" cstate="print"/>
          <a:srcRect/>
          <a:stretch>
            <a:fillRect/>
          </a:stretch>
        </p:blipFill>
        <p:spPr bwMode="auto">
          <a:xfrm>
            <a:off x="152400" y="2895600"/>
            <a:ext cx="8618254" cy="3581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own Arrow 5"/>
          <p:cNvSpPr/>
          <p:nvPr/>
        </p:nvSpPr>
        <p:spPr>
          <a:xfrm rot="3265632">
            <a:off x="2438400" y="3276601"/>
            <a:ext cx="3048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48000" y="3208638"/>
            <a:ext cx="457200" cy="372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t>1</a:t>
            </a:r>
            <a:endParaRPr lang="en-US" dirty="0"/>
          </a:p>
        </p:txBody>
      </p:sp>
      <p:sp>
        <p:nvSpPr>
          <p:cNvPr id="8" name="Title 1"/>
          <p:cNvSpPr>
            <a:spLocks noGrp="1"/>
          </p:cNvSpPr>
          <p:nvPr>
            <p:ph type="title"/>
          </p:nvPr>
        </p:nvSpPr>
        <p:spPr>
          <a:xfrm>
            <a:off x="1371600" y="304800"/>
            <a:ext cx="7315200" cy="457200"/>
          </a:xfrm>
        </p:spPr>
        <p:txBody>
          <a:bodyPr>
            <a:noAutofit/>
          </a:bodyPr>
          <a:lstStyle/>
          <a:p>
            <a:r>
              <a:rPr lang="en-US" b="1" dirty="0" smtClean="0">
                <a:solidFill>
                  <a:schemeClr val="bg1"/>
                </a:solidFill>
              </a:rPr>
              <a:t>Students Logon Process</a:t>
            </a:r>
            <a:endParaRPr lang="en-US" dirty="0"/>
          </a:p>
        </p:txBody>
      </p:sp>
    </p:spTree>
    <p:extLst>
      <p:ext uri="{BB962C8B-B14F-4D97-AF65-F5344CB8AC3E}">
        <p14:creationId xmlns:p14="http://schemas.microsoft.com/office/powerpoint/2010/main" val="3317495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52400" y="1600200"/>
            <a:ext cx="8839200" cy="457200"/>
          </a:xfrm>
        </p:spPr>
        <p:txBody>
          <a:bodyPr vert="horz" wrap="square" lIns="91440" tIns="45720" rIns="91440" bIns="45720" numCol="1" anchor="t" anchorCtr="0" compatLnSpc="1">
            <a:prstTxWarp prst="textNoShape">
              <a:avLst/>
            </a:prstTxWarp>
          </a:bodyPr>
          <a:lstStyle/>
          <a:p>
            <a:pPr marL="457200" indent="-457200" algn="l">
              <a:buFont typeface="+mj-lt"/>
              <a:buAutoNum type="arabicPeriod"/>
              <a:defRPr/>
            </a:pPr>
            <a:r>
              <a:rPr lang="en-US" altLang="en-US" sz="2200" dirty="0" smtClean="0">
                <a:solidFill>
                  <a:schemeClr val="tx1"/>
                </a:solidFill>
              </a:rPr>
              <a:t>Upon selecting a test, students will wait for TA approval</a:t>
            </a:r>
            <a:endParaRPr lang="en-US" altLang="en-US" sz="2400" dirty="0" smtClean="0">
              <a:solidFill>
                <a:schemeClr val="tx1"/>
              </a:solidFill>
            </a:endParaRPr>
          </a:p>
        </p:txBody>
      </p:sp>
      <p:pic>
        <p:nvPicPr>
          <p:cNvPr id="370690" name="Picture 17" descr="22_WaitingForTAApproval.png"/>
          <p:cNvPicPr>
            <a:picLocks noChangeAspect="1" noChangeArrowheads="1"/>
          </p:cNvPicPr>
          <p:nvPr/>
        </p:nvPicPr>
        <p:blipFill>
          <a:blip r:embed="rId3" cstate="print"/>
          <a:srcRect/>
          <a:stretch>
            <a:fillRect/>
          </a:stretch>
        </p:blipFill>
        <p:spPr bwMode="auto">
          <a:xfrm>
            <a:off x="687764" y="2438400"/>
            <a:ext cx="7477125" cy="30889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 </a:t>
            </a:r>
            <a:endParaRPr lang="en-US" dirty="0"/>
          </a:p>
        </p:txBody>
      </p:sp>
      <p:sp>
        <p:nvSpPr>
          <p:cNvPr id="5" name="Title 1"/>
          <p:cNvSpPr txBox="1">
            <a:spLocks/>
          </p:cNvSpPr>
          <p:nvPr/>
        </p:nvSpPr>
        <p:spPr bwMode="auto">
          <a:xfrm>
            <a:off x="1371600" y="3048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noAutofit/>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4000">
                <a:solidFill>
                  <a:schemeClr val="bg1"/>
                </a:solidFill>
                <a:latin typeface="Arial" charset="0"/>
              </a:defRPr>
            </a:lvl2pPr>
            <a:lvl3pPr algn="r" rtl="0" eaLnBrk="1" fontAlgn="base" hangingPunct="1">
              <a:spcBef>
                <a:spcPct val="0"/>
              </a:spcBef>
              <a:spcAft>
                <a:spcPct val="0"/>
              </a:spcAft>
              <a:defRPr sz="4000">
                <a:solidFill>
                  <a:schemeClr val="bg1"/>
                </a:solidFill>
                <a:latin typeface="Arial" charset="0"/>
              </a:defRPr>
            </a:lvl3pPr>
            <a:lvl4pPr algn="r" rtl="0" eaLnBrk="1" fontAlgn="base" hangingPunct="1">
              <a:spcBef>
                <a:spcPct val="0"/>
              </a:spcBef>
              <a:spcAft>
                <a:spcPct val="0"/>
              </a:spcAft>
              <a:defRPr sz="4000">
                <a:solidFill>
                  <a:schemeClr val="bg1"/>
                </a:solidFill>
                <a:latin typeface="Arial" charset="0"/>
              </a:defRPr>
            </a:lvl4pPr>
            <a:lvl5pPr algn="r" rtl="0" eaLnBrk="1" fontAlgn="base" hangingPunct="1">
              <a:spcBef>
                <a:spcPct val="0"/>
              </a:spcBef>
              <a:spcAft>
                <a:spcPct val="0"/>
              </a:spcAft>
              <a:defRPr sz="4000">
                <a:solidFill>
                  <a:schemeClr val="bg1"/>
                </a:solidFill>
                <a:latin typeface="Arial" charset="0"/>
              </a:defRPr>
            </a:lvl5pPr>
            <a:lvl6pPr marL="457200" algn="r" rtl="0" eaLnBrk="1" fontAlgn="base" hangingPunct="1">
              <a:spcBef>
                <a:spcPct val="0"/>
              </a:spcBef>
              <a:spcAft>
                <a:spcPct val="0"/>
              </a:spcAft>
              <a:defRPr sz="4000">
                <a:solidFill>
                  <a:schemeClr val="bg1"/>
                </a:solidFill>
                <a:latin typeface="Arial" charset="0"/>
              </a:defRPr>
            </a:lvl6pPr>
            <a:lvl7pPr marL="914400" algn="r" rtl="0" eaLnBrk="1" fontAlgn="base" hangingPunct="1">
              <a:spcBef>
                <a:spcPct val="0"/>
              </a:spcBef>
              <a:spcAft>
                <a:spcPct val="0"/>
              </a:spcAft>
              <a:defRPr sz="4000">
                <a:solidFill>
                  <a:schemeClr val="bg1"/>
                </a:solidFill>
                <a:latin typeface="Arial" charset="0"/>
              </a:defRPr>
            </a:lvl7pPr>
            <a:lvl8pPr marL="1371600" algn="r" rtl="0" eaLnBrk="1" fontAlgn="base" hangingPunct="1">
              <a:spcBef>
                <a:spcPct val="0"/>
              </a:spcBef>
              <a:spcAft>
                <a:spcPct val="0"/>
              </a:spcAft>
              <a:defRPr sz="4000">
                <a:solidFill>
                  <a:schemeClr val="bg1"/>
                </a:solidFill>
                <a:latin typeface="Arial" charset="0"/>
              </a:defRPr>
            </a:lvl8pPr>
            <a:lvl9pPr marL="1828800" algn="r" rtl="0" eaLnBrk="1" fontAlgn="base" hangingPunct="1">
              <a:spcBef>
                <a:spcPct val="0"/>
              </a:spcBef>
              <a:spcAft>
                <a:spcPct val="0"/>
              </a:spcAft>
              <a:defRPr sz="4000">
                <a:solidFill>
                  <a:schemeClr val="bg1"/>
                </a:solidFill>
                <a:latin typeface="Arial" charset="0"/>
              </a:defRPr>
            </a:lvl9pPr>
          </a:lstStyle>
          <a:p>
            <a:r>
              <a:rPr lang="en-US" b="1" kern="0" smtClean="0">
                <a:solidFill>
                  <a:schemeClr val="bg1"/>
                </a:solidFill>
              </a:rPr>
              <a:t>Students Logon Process</a:t>
            </a:r>
            <a:endParaRPr lang="en-US" kern="0" dirty="0"/>
          </a:p>
        </p:txBody>
      </p:sp>
    </p:spTree>
    <p:extLst>
      <p:ext uri="{BB962C8B-B14F-4D97-AF65-F5344CB8AC3E}">
        <p14:creationId xmlns:p14="http://schemas.microsoft.com/office/powerpoint/2010/main" val="4154527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Rectangle 2"/>
          <p:cNvSpPr/>
          <p:nvPr/>
        </p:nvSpPr>
        <p:spPr>
          <a:xfrm>
            <a:off x="76200" y="1600200"/>
            <a:ext cx="8915400" cy="646331"/>
          </a:xfrm>
          <a:prstGeom prst="rect">
            <a:avLst/>
          </a:prstGeom>
        </p:spPr>
        <p:txBody>
          <a:bodyPr wrap="square">
            <a:spAutoFit/>
          </a:bodyPr>
          <a:lstStyle/>
          <a:p>
            <a:pPr marL="342900" indent="-342900">
              <a:buFont typeface="+mj-lt"/>
              <a:buAutoNum type="arabicPeriod"/>
              <a:defRPr/>
            </a:pPr>
            <a:r>
              <a:rPr lang="en-US" altLang="en-US" dirty="0"/>
              <a:t>As students select tests, the TA will see approvals populate in the Approvals queue of the TA Interface</a:t>
            </a:r>
          </a:p>
        </p:txBody>
      </p:sp>
      <p:sp>
        <p:nvSpPr>
          <p:cNvPr id="5" name="Footer Placeholder 4"/>
          <p:cNvSpPr>
            <a:spLocks noGrp="1"/>
          </p:cNvSpPr>
          <p:nvPr>
            <p:ph type="ftr" sz="quarter" idx="11"/>
          </p:nvPr>
        </p:nvSpPr>
        <p:spPr/>
        <p:txBody>
          <a:bodyPr/>
          <a:lstStyle/>
          <a:p>
            <a:endParaRPr lang="en-US"/>
          </a:p>
        </p:txBody>
      </p:sp>
      <p:pic>
        <p:nvPicPr>
          <p:cNvPr id="6" name="Picture 5" descr="TA Interface - Mozilla Firefox"/>
          <p:cNvPicPr>
            <a:picLocks noChangeAspect="1"/>
          </p:cNvPicPr>
          <p:nvPr/>
        </p:nvPicPr>
        <p:blipFill rotWithShape="1">
          <a:blip r:embed="rId3" cstate="print">
            <a:extLst>
              <a:ext uri="{28A0092B-C50C-407E-A947-70E740481C1C}">
                <a14:useLocalDpi xmlns:a14="http://schemas.microsoft.com/office/drawing/2010/main" val="0"/>
              </a:ext>
            </a:extLst>
          </a:blip>
          <a:srcRect l="2433" t="18892" b="18443"/>
          <a:stretch/>
        </p:blipFill>
        <p:spPr>
          <a:xfrm>
            <a:off x="76200" y="2419864"/>
            <a:ext cx="8921578" cy="3447536"/>
          </a:xfrm>
          <a:prstGeom prst="rect">
            <a:avLst/>
          </a:prstGeom>
        </p:spPr>
      </p:pic>
      <p:sp>
        <p:nvSpPr>
          <p:cNvPr id="12" name="Down Arrow 11"/>
          <p:cNvSpPr/>
          <p:nvPr/>
        </p:nvSpPr>
        <p:spPr>
          <a:xfrm rot="10800000">
            <a:off x="8002516" y="3200400"/>
            <a:ext cx="3048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24800" y="4199238"/>
            <a:ext cx="457200" cy="372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t>1</a:t>
            </a:r>
            <a:endParaRPr lang="en-US" dirty="0"/>
          </a:p>
        </p:txBody>
      </p:sp>
      <p:sp>
        <p:nvSpPr>
          <p:cNvPr id="8" name="Title 1"/>
          <p:cNvSpPr txBox="1">
            <a:spLocks/>
          </p:cNvSpPr>
          <p:nvPr/>
        </p:nvSpPr>
        <p:spPr bwMode="auto">
          <a:xfrm>
            <a:off x="1371600" y="3048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noAutofit/>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4000">
                <a:solidFill>
                  <a:schemeClr val="bg1"/>
                </a:solidFill>
                <a:latin typeface="Arial" charset="0"/>
              </a:defRPr>
            </a:lvl2pPr>
            <a:lvl3pPr algn="r" rtl="0" eaLnBrk="1" fontAlgn="base" hangingPunct="1">
              <a:spcBef>
                <a:spcPct val="0"/>
              </a:spcBef>
              <a:spcAft>
                <a:spcPct val="0"/>
              </a:spcAft>
              <a:defRPr sz="4000">
                <a:solidFill>
                  <a:schemeClr val="bg1"/>
                </a:solidFill>
                <a:latin typeface="Arial" charset="0"/>
              </a:defRPr>
            </a:lvl3pPr>
            <a:lvl4pPr algn="r" rtl="0" eaLnBrk="1" fontAlgn="base" hangingPunct="1">
              <a:spcBef>
                <a:spcPct val="0"/>
              </a:spcBef>
              <a:spcAft>
                <a:spcPct val="0"/>
              </a:spcAft>
              <a:defRPr sz="4000">
                <a:solidFill>
                  <a:schemeClr val="bg1"/>
                </a:solidFill>
                <a:latin typeface="Arial" charset="0"/>
              </a:defRPr>
            </a:lvl4pPr>
            <a:lvl5pPr algn="r" rtl="0" eaLnBrk="1" fontAlgn="base" hangingPunct="1">
              <a:spcBef>
                <a:spcPct val="0"/>
              </a:spcBef>
              <a:spcAft>
                <a:spcPct val="0"/>
              </a:spcAft>
              <a:defRPr sz="4000">
                <a:solidFill>
                  <a:schemeClr val="bg1"/>
                </a:solidFill>
                <a:latin typeface="Arial" charset="0"/>
              </a:defRPr>
            </a:lvl5pPr>
            <a:lvl6pPr marL="457200" algn="r" rtl="0" eaLnBrk="1" fontAlgn="base" hangingPunct="1">
              <a:spcBef>
                <a:spcPct val="0"/>
              </a:spcBef>
              <a:spcAft>
                <a:spcPct val="0"/>
              </a:spcAft>
              <a:defRPr sz="4000">
                <a:solidFill>
                  <a:schemeClr val="bg1"/>
                </a:solidFill>
                <a:latin typeface="Arial" charset="0"/>
              </a:defRPr>
            </a:lvl6pPr>
            <a:lvl7pPr marL="914400" algn="r" rtl="0" eaLnBrk="1" fontAlgn="base" hangingPunct="1">
              <a:spcBef>
                <a:spcPct val="0"/>
              </a:spcBef>
              <a:spcAft>
                <a:spcPct val="0"/>
              </a:spcAft>
              <a:defRPr sz="4000">
                <a:solidFill>
                  <a:schemeClr val="bg1"/>
                </a:solidFill>
                <a:latin typeface="Arial" charset="0"/>
              </a:defRPr>
            </a:lvl7pPr>
            <a:lvl8pPr marL="1371600" algn="r" rtl="0" eaLnBrk="1" fontAlgn="base" hangingPunct="1">
              <a:spcBef>
                <a:spcPct val="0"/>
              </a:spcBef>
              <a:spcAft>
                <a:spcPct val="0"/>
              </a:spcAft>
              <a:defRPr sz="4000">
                <a:solidFill>
                  <a:schemeClr val="bg1"/>
                </a:solidFill>
                <a:latin typeface="Arial" charset="0"/>
              </a:defRPr>
            </a:lvl8pPr>
            <a:lvl9pPr marL="1828800" algn="r" rtl="0" eaLnBrk="1" fontAlgn="base" hangingPunct="1">
              <a:spcBef>
                <a:spcPct val="0"/>
              </a:spcBef>
              <a:spcAft>
                <a:spcPct val="0"/>
              </a:spcAft>
              <a:defRPr sz="4000">
                <a:solidFill>
                  <a:schemeClr val="bg1"/>
                </a:solidFill>
                <a:latin typeface="Arial" charset="0"/>
              </a:defRPr>
            </a:lvl9pPr>
          </a:lstStyle>
          <a:p>
            <a:r>
              <a:rPr lang="en-US" b="1" kern="0" dirty="0" smtClean="0">
                <a:solidFill>
                  <a:schemeClr val="bg1"/>
                </a:solidFill>
              </a:rPr>
              <a:t>Approving Students to Start Testing</a:t>
            </a:r>
            <a:endParaRPr lang="en-US" kern="0" dirty="0"/>
          </a:p>
        </p:txBody>
      </p:sp>
    </p:spTree>
    <p:extLst>
      <p:ext uri="{BB962C8B-B14F-4D97-AF65-F5344CB8AC3E}">
        <p14:creationId xmlns:p14="http://schemas.microsoft.com/office/powerpoint/2010/main" val="3627409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76200" y="1524000"/>
            <a:ext cx="8991600" cy="685800"/>
          </a:xfrm>
        </p:spPr>
        <p:txBody>
          <a:bodyPr vert="horz" wrap="square" lIns="91440" tIns="45720" rIns="91440" bIns="45720" numCol="1" anchor="t" anchorCtr="0" compatLnSpc="1">
            <a:prstTxWarp prst="textNoShape">
              <a:avLst/>
            </a:prstTxWarp>
          </a:bodyPr>
          <a:lstStyle/>
          <a:p>
            <a:pPr marL="457200" indent="-457200" algn="l">
              <a:buFont typeface="+mj-lt"/>
              <a:buAutoNum type="arabicPeriod"/>
              <a:defRPr/>
            </a:pPr>
            <a:r>
              <a:rPr lang="en-US" altLang="en-US" sz="1800" dirty="0" smtClean="0">
                <a:solidFill>
                  <a:schemeClr val="tx1"/>
                </a:solidFill>
              </a:rPr>
              <a:t>The TA selects the [Approvals (#)] button to access the </a:t>
            </a:r>
            <a:r>
              <a:rPr lang="en-US" altLang="en-US" sz="1800" i="1" dirty="0" smtClean="0">
                <a:solidFill>
                  <a:schemeClr val="tx1"/>
                </a:solidFill>
              </a:rPr>
              <a:t>Approvals and Student Test Settings </a:t>
            </a:r>
            <a:r>
              <a:rPr lang="en-US" altLang="en-US" sz="1800" dirty="0" smtClean="0">
                <a:solidFill>
                  <a:schemeClr val="tx1"/>
                </a:solidFill>
              </a:rPr>
              <a:t>screen</a:t>
            </a:r>
          </a:p>
        </p:txBody>
      </p:sp>
      <p:grpSp>
        <p:nvGrpSpPr>
          <p:cNvPr id="11" name="Group 10"/>
          <p:cNvGrpSpPr/>
          <p:nvPr/>
        </p:nvGrpSpPr>
        <p:grpSpPr>
          <a:xfrm>
            <a:off x="152400" y="2444577"/>
            <a:ext cx="8859795" cy="3880023"/>
            <a:chOff x="152400" y="2444577"/>
            <a:chExt cx="8859795" cy="3880023"/>
          </a:xfrm>
        </p:grpSpPr>
        <p:pic>
          <p:nvPicPr>
            <p:cNvPr id="5" name="Picture 4" descr="TA Interface - Mozilla Firefox"/>
            <p:cNvPicPr>
              <a:picLocks noChangeAspect="1"/>
            </p:cNvPicPr>
            <p:nvPr/>
          </p:nvPicPr>
          <p:blipFill rotWithShape="1">
            <a:blip r:embed="rId3" cstate="print">
              <a:extLst>
                <a:ext uri="{28A0092B-C50C-407E-A947-70E740481C1C}">
                  <a14:useLocalDpi xmlns:a14="http://schemas.microsoft.com/office/drawing/2010/main" val="0"/>
                </a:ext>
              </a:extLst>
            </a:blip>
            <a:srcRect l="3108" t="20689" b="8784"/>
            <a:stretch/>
          </p:blipFill>
          <p:spPr>
            <a:xfrm>
              <a:off x="152400" y="2444577"/>
              <a:ext cx="8859795" cy="3880023"/>
            </a:xfrm>
            <a:prstGeom prst="rect">
              <a:avLst/>
            </a:prstGeom>
          </p:spPr>
        </p:pic>
        <p:sp>
          <p:nvSpPr>
            <p:cNvPr id="6" name="Rectangle 5"/>
            <p:cNvSpPr/>
            <p:nvPr/>
          </p:nvSpPr>
          <p:spPr>
            <a:xfrm>
              <a:off x="2362199" y="3810000"/>
              <a:ext cx="2351901"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Down Arrow 11"/>
          <p:cNvSpPr/>
          <p:nvPr/>
        </p:nvSpPr>
        <p:spPr>
          <a:xfrm rot="10800000">
            <a:off x="8077200" y="3048000"/>
            <a:ext cx="3048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001000" y="4123038"/>
            <a:ext cx="457200" cy="372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t>1</a:t>
            </a:r>
            <a:endParaRPr lang="en-US" dirty="0"/>
          </a:p>
        </p:txBody>
      </p:sp>
      <p:sp>
        <p:nvSpPr>
          <p:cNvPr id="14" name="Title 1"/>
          <p:cNvSpPr txBox="1">
            <a:spLocks/>
          </p:cNvSpPr>
          <p:nvPr/>
        </p:nvSpPr>
        <p:spPr bwMode="auto">
          <a:xfrm>
            <a:off x="1371600" y="3048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noAutofit/>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4000">
                <a:solidFill>
                  <a:schemeClr val="bg1"/>
                </a:solidFill>
                <a:latin typeface="Arial" charset="0"/>
              </a:defRPr>
            </a:lvl2pPr>
            <a:lvl3pPr algn="r" rtl="0" eaLnBrk="1" fontAlgn="base" hangingPunct="1">
              <a:spcBef>
                <a:spcPct val="0"/>
              </a:spcBef>
              <a:spcAft>
                <a:spcPct val="0"/>
              </a:spcAft>
              <a:defRPr sz="4000">
                <a:solidFill>
                  <a:schemeClr val="bg1"/>
                </a:solidFill>
                <a:latin typeface="Arial" charset="0"/>
              </a:defRPr>
            </a:lvl3pPr>
            <a:lvl4pPr algn="r" rtl="0" eaLnBrk="1" fontAlgn="base" hangingPunct="1">
              <a:spcBef>
                <a:spcPct val="0"/>
              </a:spcBef>
              <a:spcAft>
                <a:spcPct val="0"/>
              </a:spcAft>
              <a:defRPr sz="4000">
                <a:solidFill>
                  <a:schemeClr val="bg1"/>
                </a:solidFill>
                <a:latin typeface="Arial" charset="0"/>
              </a:defRPr>
            </a:lvl4pPr>
            <a:lvl5pPr algn="r" rtl="0" eaLnBrk="1" fontAlgn="base" hangingPunct="1">
              <a:spcBef>
                <a:spcPct val="0"/>
              </a:spcBef>
              <a:spcAft>
                <a:spcPct val="0"/>
              </a:spcAft>
              <a:defRPr sz="4000">
                <a:solidFill>
                  <a:schemeClr val="bg1"/>
                </a:solidFill>
                <a:latin typeface="Arial" charset="0"/>
              </a:defRPr>
            </a:lvl5pPr>
            <a:lvl6pPr marL="457200" algn="r" rtl="0" eaLnBrk="1" fontAlgn="base" hangingPunct="1">
              <a:spcBef>
                <a:spcPct val="0"/>
              </a:spcBef>
              <a:spcAft>
                <a:spcPct val="0"/>
              </a:spcAft>
              <a:defRPr sz="4000">
                <a:solidFill>
                  <a:schemeClr val="bg1"/>
                </a:solidFill>
                <a:latin typeface="Arial" charset="0"/>
              </a:defRPr>
            </a:lvl6pPr>
            <a:lvl7pPr marL="914400" algn="r" rtl="0" eaLnBrk="1" fontAlgn="base" hangingPunct="1">
              <a:spcBef>
                <a:spcPct val="0"/>
              </a:spcBef>
              <a:spcAft>
                <a:spcPct val="0"/>
              </a:spcAft>
              <a:defRPr sz="4000">
                <a:solidFill>
                  <a:schemeClr val="bg1"/>
                </a:solidFill>
                <a:latin typeface="Arial" charset="0"/>
              </a:defRPr>
            </a:lvl7pPr>
            <a:lvl8pPr marL="1371600" algn="r" rtl="0" eaLnBrk="1" fontAlgn="base" hangingPunct="1">
              <a:spcBef>
                <a:spcPct val="0"/>
              </a:spcBef>
              <a:spcAft>
                <a:spcPct val="0"/>
              </a:spcAft>
              <a:defRPr sz="4000">
                <a:solidFill>
                  <a:schemeClr val="bg1"/>
                </a:solidFill>
                <a:latin typeface="Arial" charset="0"/>
              </a:defRPr>
            </a:lvl8pPr>
            <a:lvl9pPr marL="1828800" algn="r" rtl="0" eaLnBrk="1" fontAlgn="base" hangingPunct="1">
              <a:spcBef>
                <a:spcPct val="0"/>
              </a:spcBef>
              <a:spcAft>
                <a:spcPct val="0"/>
              </a:spcAft>
              <a:defRPr sz="4000">
                <a:solidFill>
                  <a:schemeClr val="bg1"/>
                </a:solidFill>
                <a:latin typeface="Arial" charset="0"/>
              </a:defRPr>
            </a:lvl9pPr>
          </a:lstStyle>
          <a:p>
            <a:r>
              <a:rPr lang="en-US" b="1" kern="0" dirty="0" smtClean="0">
                <a:solidFill>
                  <a:schemeClr val="bg1"/>
                </a:solidFill>
              </a:rPr>
              <a:t>Approving Students to Start Testing</a:t>
            </a:r>
            <a:endParaRPr lang="en-US" kern="0" dirty="0"/>
          </a:p>
        </p:txBody>
      </p:sp>
    </p:spTree>
    <p:extLst>
      <p:ext uri="{BB962C8B-B14F-4D97-AF65-F5344CB8AC3E}">
        <p14:creationId xmlns:p14="http://schemas.microsoft.com/office/powerpoint/2010/main" val="2085812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76200" y="1371600"/>
            <a:ext cx="8915400" cy="685800"/>
          </a:xfrm>
        </p:spPr>
        <p:txBody>
          <a:bodyPr vert="horz" wrap="square" lIns="91440" tIns="45720" rIns="91440" bIns="45720" numCol="1" anchor="t" anchorCtr="0" compatLnSpc="1">
            <a:prstTxWarp prst="textNoShape">
              <a:avLst/>
            </a:prstTxWarp>
          </a:bodyPr>
          <a:lstStyle/>
          <a:p>
            <a:pPr marL="457200" indent="-457200" algn="l">
              <a:buFont typeface="+mj-lt"/>
              <a:buAutoNum type="arabicPeriod"/>
              <a:defRPr/>
            </a:pPr>
            <a:r>
              <a:rPr lang="en-US" altLang="en-US" sz="1800" dirty="0" smtClean="0">
                <a:solidFill>
                  <a:schemeClr val="tx1"/>
                </a:solidFill>
              </a:rPr>
              <a:t>The TA verifies the student has selected the appropriate test</a:t>
            </a:r>
          </a:p>
          <a:p>
            <a:pPr marL="457200" indent="-457200" algn="l">
              <a:buFont typeface="+mj-lt"/>
              <a:buAutoNum type="arabicPeriod"/>
              <a:defRPr/>
            </a:pPr>
            <a:r>
              <a:rPr lang="en-US" altLang="en-US" sz="1800" dirty="0">
                <a:solidFill>
                  <a:schemeClr val="tx1"/>
                </a:solidFill>
              </a:rPr>
              <a:t>The TA </a:t>
            </a:r>
            <a:r>
              <a:rPr lang="en-US" altLang="en-US" sz="1800" dirty="0" smtClean="0">
                <a:solidFill>
                  <a:schemeClr val="tx1"/>
                </a:solidFill>
              </a:rPr>
              <a:t> reviews the students’ test settings by selecting [</a:t>
            </a:r>
            <a:r>
              <a:rPr lang="en-US" altLang="en-US" sz="1800" b="1" dirty="0" smtClean="0">
                <a:solidFill>
                  <a:schemeClr val="tx1"/>
                </a:solidFill>
              </a:rPr>
              <a:t>See Details</a:t>
            </a:r>
            <a:r>
              <a:rPr lang="en-US" altLang="en-US" sz="1800" dirty="0" smtClean="0">
                <a:solidFill>
                  <a:schemeClr val="tx1"/>
                </a:solidFill>
              </a:rPr>
              <a:t>] button next to each student</a:t>
            </a:r>
          </a:p>
        </p:txBody>
      </p:sp>
      <p:grpSp>
        <p:nvGrpSpPr>
          <p:cNvPr id="8" name="Group 7"/>
          <p:cNvGrpSpPr/>
          <p:nvPr/>
        </p:nvGrpSpPr>
        <p:grpSpPr>
          <a:xfrm>
            <a:off x="152400" y="2444577"/>
            <a:ext cx="8859795" cy="3880023"/>
            <a:chOff x="152400" y="2444577"/>
            <a:chExt cx="8859795" cy="3880023"/>
          </a:xfrm>
        </p:grpSpPr>
        <p:pic>
          <p:nvPicPr>
            <p:cNvPr id="9" name="Picture 8" descr="TA Interface - Mozilla Firefox"/>
            <p:cNvPicPr>
              <a:picLocks noChangeAspect="1"/>
            </p:cNvPicPr>
            <p:nvPr/>
          </p:nvPicPr>
          <p:blipFill rotWithShape="1">
            <a:blip r:embed="rId3" cstate="print">
              <a:extLst>
                <a:ext uri="{28A0092B-C50C-407E-A947-70E740481C1C}">
                  <a14:useLocalDpi xmlns:a14="http://schemas.microsoft.com/office/drawing/2010/main" val="0"/>
                </a:ext>
              </a:extLst>
            </a:blip>
            <a:srcRect l="3108" t="20689" b="8784"/>
            <a:stretch/>
          </p:blipFill>
          <p:spPr>
            <a:xfrm>
              <a:off x="152400" y="2444577"/>
              <a:ext cx="8859795" cy="3880023"/>
            </a:xfrm>
            <a:prstGeom prst="rect">
              <a:avLst/>
            </a:prstGeom>
          </p:spPr>
        </p:pic>
        <p:sp>
          <p:nvSpPr>
            <p:cNvPr id="11" name="Rectangle 10"/>
            <p:cNvSpPr/>
            <p:nvPr/>
          </p:nvSpPr>
          <p:spPr>
            <a:xfrm>
              <a:off x="2362199" y="3810000"/>
              <a:ext cx="2351901"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Down Arrow 11"/>
          <p:cNvSpPr/>
          <p:nvPr/>
        </p:nvSpPr>
        <p:spPr>
          <a:xfrm rot="17519661">
            <a:off x="1652598" y="2674737"/>
            <a:ext cx="3048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2549626">
            <a:off x="5357801" y="3927388"/>
            <a:ext cx="3048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371600" y="2438400"/>
            <a:ext cx="457200" cy="372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t>1</a:t>
            </a:r>
            <a:endParaRPr lang="en-US" dirty="0"/>
          </a:p>
        </p:txBody>
      </p:sp>
      <p:sp>
        <p:nvSpPr>
          <p:cNvPr id="16" name="TextBox 15"/>
          <p:cNvSpPr txBox="1"/>
          <p:nvPr/>
        </p:nvSpPr>
        <p:spPr>
          <a:xfrm>
            <a:off x="5029200" y="4885038"/>
            <a:ext cx="457200" cy="372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t>2</a:t>
            </a:r>
            <a:endParaRPr lang="en-US" dirty="0"/>
          </a:p>
        </p:txBody>
      </p:sp>
      <p:sp>
        <p:nvSpPr>
          <p:cNvPr id="10" name="Title 1"/>
          <p:cNvSpPr txBox="1">
            <a:spLocks/>
          </p:cNvSpPr>
          <p:nvPr/>
        </p:nvSpPr>
        <p:spPr bwMode="auto">
          <a:xfrm>
            <a:off x="1371600" y="3048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noAutofit/>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4000">
                <a:solidFill>
                  <a:schemeClr val="bg1"/>
                </a:solidFill>
                <a:latin typeface="Arial" charset="0"/>
              </a:defRPr>
            </a:lvl2pPr>
            <a:lvl3pPr algn="r" rtl="0" eaLnBrk="1" fontAlgn="base" hangingPunct="1">
              <a:spcBef>
                <a:spcPct val="0"/>
              </a:spcBef>
              <a:spcAft>
                <a:spcPct val="0"/>
              </a:spcAft>
              <a:defRPr sz="4000">
                <a:solidFill>
                  <a:schemeClr val="bg1"/>
                </a:solidFill>
                <a:latin typeface="Arial" charset="0"/>
              </a:defRPr>
            </a:lvl3pPr>
            <a:lvl4pPr algn="r" rtl="0" eaLnBrk="1" fontAlgn="base" hangingPunct="1">
              <a:spcBef>
                <a:spcPct val="0"/>
              </a:spcBef>
              <a:spcAft>
                <a:spcPct val="0"/>
              </a:spcAft>
              <a:defRPr sz="4000">
                <a:solidFill>
                  <a:schemeClr val="bg1"/>
                </a:solidFill>
                <a:latin typeface="Arial" charset="0"/>
              </a:defRPr>
            </a:lvl4pPr>
            <a:lvl5pPr algn="r" rtl="0" eaLnBrk="1" fontAlgn="base" hangingPunct="1">
              <a:spcBef>
                <a:spcPct val="0"/>
              </a:spcBef>
              <a:spcAft>
                <a:spcPct val="0"/>
              </a:spcAft>
              <a:defRPr sz="4000">
                <a:solidFill>
                  <a:schemeClr val="bg1"/>
                </a:solidFill>
                <a:latin typeface="Arial" charset="0"/>
              </a:defRPr>
            </a:lvl5pPr>
            <a:lvl6pPr marL="457200" algn="r" rtl="0" eaLnBrk="1" fontAlgn="base" hangingPunct="1">
              <a:spcBef>
                <a:spcPct val="0"/>
              </a:spcBef>
              <a:spcAft>
                <a:spcPct val="0"/>
              </a:spcAft>
              <a:defRPr sz="4000">
                <a:solidFill>
                  <a:schemeClr val="bg1"/>
                </a:solidFill>
                <a:latin typeface="Arial" charset="0"/>
              </a:defRPr>
            </a:lvl6pPr>
            <a:lvl7pPr marL="914400" algn="r" rtl="0" eaLnBrk="1" fontAlgn="base" hangingPunct="1">
              <a:spcBef>
                <a:spcPct val="0"/>
              </a:spcBef>
              <a:spcAft>
                <a:spcPct val="0"/>
              </a:spcAft>
              <a:defRPr sz="4000">
                <a:solidFill>
                  <a:schemeClr val="bg1"/>
                </a:solidFill>
                <a:latin typeface="Arial" charset="0"/>
              </a:defRPr>
            </a:lvl7pPr>
            <a:lvl8pPr marL="1371600" algn="r" rtl="0" eaLnBrk="1" fontAlgn="base" hangingPunct="1">
              <a:spcBef>
                <a:spcPct val="0"/>
              </a:spcBef>
              <a:spcAft>
                <a:spcPct val="0"/>
              </a:spcAft>
              <a:defRPr sz="4000">
                <a:solidFill>
                  <a:schemeClr val="bg1"/>
                </a:solidFill>
                <a:latin typeface="Arial" charset="0"/>
              </a:defRPr>
            </a:lvl8pPr>
            <a:lvl9pPr marL="1828800" algn="r" rtl="0" eaLnBrk="1" fontAlgn="base" hangingPunct="1">
              <a:spcBef>
                <a:spcPct val="0"/>
              </a:spcBef>
              <a:spcAft>
                <a:spcPct val="0"/>
              </a:spcAft>
              <a:defRPr sz="4000">
                <a:solidFill>
                  <a:schemeClr val="bg1"/>
                </a:solidFill>
                <a:latin typeface="Arial" charset="0"/>
              </a:defRPr>
            </a:lvl9pPr>
          </a:lstStyle>
          <a:p>
            <a:r>
              <a:rPr lang="en-US" b="1" kern="0" dirty="0" smtClean="0">
                <a:solidFill>
                  <a:schemeClr val="bg1"/>
                </a:solidFill>
              </a:rPr>
              <a:t>Approving Students to Start Testing</a:t>
            </a:r>
            <a:endParaRPr lang="en-US" kern="0" dirty="0"/>
          </a:p>
        </p:txBody>
      </p:sp>
    </p:spTree>
    <p:extLst>
      <p:ext uri="{BB962C8B-B14F-4D97-AF65-F5344CB8AC3E}">
        <p14:creationId xmlns:p14="http://schemas.microsoft.com/office/powerpoint/2010/main" val="4521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 Interface - Mozilla Firefox"/>
          <p:cNvPicPr>
            <a:picLocks noChangeAspect="1"/>
          </p:cNvPicPr>
          <p:nvPr/>
        </p:nvPicPr>
        <p:blipFill rotWithShape="1">
          <a:blip r:embed="rId3" cstate="print">
            <a:extLst>
              <a:ext uri="{28A0092B-C50C-407E-A947-70E740481C1C}">
                <a14:useLocalDpi xmlns:a14="http://schemas.microsoft.com/office/drawing/2010/main" val="0"/>
              </a:ext>
            </a:extLst>
          </a:blip>
          <a:srcRect l="2838" t="19340" b="8336"/>
          <a:stretch/>
        </p:blipFill>
        <p:spPr>
          <a:xfrm>
            <a:off x="107092" y="2498124"/>
            <a:ext cx="8884508" cy="3978876"/>
          </a:xfrm>
          <a:prstGeom prst="rect">
            <a:avLst/>
          </a:prstGeom>
        </p:spPr>
      </p:pic>
      <p:sp>
        <p:nvSpPr>
          <p:cNvPr id="7" name="Text Placeholder 3"/>
          <p:cNvSpPr txBox="1">
            <a:spLocks/>
          </p:cNvSpPr>
          <p:nvPr/>
        </p:nvSpPr>
        <p:spPr bwMode="auto">
          <a:xfrm>
            <a:off x="76200" y="1371600"/>
            <a:ext cx="8915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2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457200" indent="-457200" algn="l">
              <a:buFont typeface="+mj-lt"/>
              <a:buAutoNum type="arabicPeriod"/>
              <a:defRPr/>
            </a:pPr>
            <a:r>
              <a:rPr lang="en-US" altLang="en-US" sz="1400" dirty="0" smtClean="0">
                <a:solidFill>
                  <a:schemeClr val="tx1"/>
                </a:solidFill>
              </a:rPr>
              <a:t>The TA reviews the students’ test settings for each student that they know should have Designated Supports or Accommodations</a:t>
            </a:r>
          </a:p>
          <a:p>
            <a:pPr marL="457200" indent="-457200" algn="l">
              <a:buFont typeface="+mj-lt"/>
              <a:buAutoNum type="arabicPeriod"/>
              <a:defRPr/>
            </a:pPr>
            <a:r>
              <a:rPr lang="en-US" altLang="en-US" sz="1400" dirty="0" smtClean="0">
                <a:solidFill>
                  <a:schemeClr val="tx1"/>
                </a:solidFill>
              </a:rPr>
              <a:t>The </a:t>
            </a:r>
            <a:r>
              <a:rPr lang="en-US" altLang="en-US" sz="1400" dirty="0">
                <a:solidFill>
                  <a:schemeClr val="tx1"/>
                </a:solidFill>
              </a:rPr>
              <a:t>TA selects [</a:t>
            </a:r>
            <a:r>
              <a:rPr lang="en-US" altLang="en-US" sz="1400" b="1" dirty="0">
                <a:solidFill>
                  <a:schemeClr val="tx1"/>
                </a:solidFill>
              </a:rPr>
              <a:t>Set</a:t>
            </a:r>
            <a:r>
              <a:rPr lang="en-US" altLang="en-US" sz="1400" dirty="0">
                <a:solidFill>
                  <a:schemeClr val="tx1"/>
                </a:solidFill>
              </a:rPr>
              <a:t>] to confirm the current test settings </a:t>
            </a:r>
            <a:r>
              <a:rPr lang="en-US" altLang="en-US" sz="1400" dirty="0" smtClean="0">
                <a:solidFill>
                  <a:schemeClr val="tx1"/>
                </a:solidFill>
              </a:rPr>
              <a:t>and return </a:t>
            </a:r>
            <a:r>
              <a:rPr lang="en-US" altLang="en-US" sz="1400" dirty="0">
                <a:solidFill>
                  <a:schemeClr val="tx1"/>
                </a:solidFill>
              </a:rPr>
              <a:t>to the list of students awaiting </a:t>
            </a:r>
            <a:r>
              <a:rPr lang="en-US" altLang="en-US" sz="1400" dirty="0" smtClean="0">
                <a:solidFill>
                  <a:schemeClr val="tx1"/>
                </a:solidFill>
              </a:rPr>
              <a:t>approval OR</a:t>
            </a:r>
          </a:p>
          <a:p>
            <a:pPr marL="457200" indent="-457200" algn="l">
              <a:buFont typeface="+mj-lt"/>
              <a:buAutoNum type="arabicPeriod"/>
              <a:defRPr/>
            </a:pPr>
            <a:r>
              <a:rPr lang="en-US" altLang="en-US" sz="1400" dirty="0" smtClean="0">
                <a:solidFill>
                  <a:schemeClr val="tx1"/>
                </a:solidFill>
              </a:rPr>
              <a:t>The </a:t>
            </a:r>
            <a:r>
              <a:rPr lang="en-US" altLang="en-US" sz="1400" dirty="0">
                <a:solidFill>
                  <a:schemeClr val="tx1"/>
                </a:solidFill>
              </a:rPr>
              <a:t>TA selects [</a:t>
            </a:r>
            <a:r>
              <a:rPr lang="en-US" altLang="en-US" sz="1400" b="1" dirty="0">
                <a:solidFill>
                  <a:schemeClr val="tx1"/>
                </a:solidFill>
              </a:rPr>
              <a:t>Set &amp; Approve</a:t>
            </a:r>
            <a:r>
              <a:rPr lang="en-US" altLang="en-US" sz="1400" dirty="0">
                <a:solidFill>
                  <a:schemeClr val="tx1"/>
                </a:solidFill>
              </a:rPr>
              <a:t>] to establish the </a:t>
            </a:r>
            <a:r>
              <a:rPr lang="en-US" altLang="en-US" sz="1400" dirty="0" smtClean="0">
                <a:solidFill>
                  <a:schemeClr val="tx1"/>
                </a:solidFill>
              </a:rPr>
              <a:t>existing settings </a:t>
            </a:r>
            <a:r>
              <a:rPr lang="en-US" altLang="en-US" sz="1400" dirty="0">
                <a:solidFill>
                  <a:schemeClr val="tx1"/>
                </a:solidFill>
              </a:rPr>
              <a:t>and approve the student for </a:t>
            </a:r>
            <a:r>
              <a:rPr lang="en-US" altLang="en-US" sz="1400" dirty="0" smtClean="0">
                <a:solidFill>
                  <a:schemeClr val="tx1"/>
                </a:solidFill>
              </a:rPr>
              <a:t>testing</a:t>
            </a:r>
            <a:endParaRPr lang="en-US" altLang="en-US" sz="1400" dirty="0">
              <a:solidFill>
                <a:schemeClr val="tx1"/>
              </a:solidFill>
            </a:endParaRPr>
          </a:p>
        </p:txBody>
      </p:sp>
      <p:sp>
        <p:nvSpPr>
          <p:cNvPr id="8" name="Down Arrow 7"/>
          <p:cNvSpPr/>
          <p:nvPr/>
        </p:nvSpPr>
        <p:spPr>
          <a:xfrm rot="16200000">
            <a:off x="1346458" y="4283511"/>
            <a:ext cx="3048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19200" y="4191000"/>
            <a:ext cx="457200" cy="372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t>1</a:t>
            </a:r>
            <a:endParaRPr lang="en-US" dirty="0"/>
          </a:p>
        </p:txBody>
      </p:sp>
      <p:sp>
        <p:nvSpPr>
          <p:cNvPr id="10" name="Down Arrow 9"/>
          <p:cNvSpPr/>
          <p:nvPr/>
        </p:nvSpPr>
        <p:spPr>
          <a:xfrm rot="10800000">
            <a:off x="4724400" y="3048000"/>
            <a:ext cx="3048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648200" y="4046838"/>
            <a:ext cx="457200" cy="372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t>2</a:t>
            </a:r>
            <a:endParaRPr lang="en-US" dirty="0"/>
          </a:p>
        </p:txBody>
      </p:sp>
      <p:sp>
        <p:nvSpPr>
          <p:cNvPr id="12" name="Down Arrow 11"/>
          <p:cNvSpPr/>
          <p:nvPr/>
        </p:nvSpPr>
        <p:spPr>
          <a:xfrm rot="10800000">
            <a:off x="5486400" y="3048000"/>
            <a:ext cx="3048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410200" y="4046838"/>
            <a:ext cx="457200" cy="372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t>3</a:t>
            </a:r>
            <a:endParaRPr lang="en-US" dirty="0"/>
          </a:p>
        </p:txBody>
      </p:sp>
      <p:sp>
        <p:nvSpPr>
          <p:cNvPr id="14" name="Title 1"/>
          <p:cNvSpPr txBox="1">
            <a:spLocks/>
          </p:cNvSpPr>
          <p:nvPr/>
        </p:nvSpPr>
        <p:spPr bwMode="auto">
          <a:xfrm>
            <a:off x="1371600" y="3048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noAutofit/>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4000">
                <a:solidFill>
                  <a:schemeClr val="bg1"/>
                </a:solidFill>
                <a:latin typeface="Arial" charset="0"/>
              </a:defRPr>
            </a:lvl2pPr>
            <a:lvl3pPr algn="r" rtl="0" eaLnBrk="1" fontAlgn="base" hangingPunct="1">
              <a:spcBef>
                <a:spcPct val="0"/>
              </a:spcBef>
              <a:spcAft>
                <a:spcPct val="0"/>
              </a:spcAft>
              <a:defRPr sz="4000">
                <a:solidFill>
                  <a:schemeClr val="bg1"/>
                </a:solidFill>
                <a:latin typeface="Arial" charset="0"/>
              </a:defRPr>
            </a:lvl3pPr>
            <a:lvl4pPr algn="r" rtl="0" eaLnBrk="1" fontAlgn="base" hangingPunct="1">
              <a:spcBef>
                <a:spcPct val="0"/>
              </a:spcBef>
              <a:spcAft>
                <a:spcPct val="0"/>
              </a:spcAft>
              <a:defRPr sz="4000">
                <a:solidFill>
                  <a:schemeClr val="bg1"/>
                </a:solidFill>
                <a:latin typeface="Arial" charset="0"/>
              </a:defRPr>
            </a:lvl4pPr>
            <a:lvl5pPr algn="r" rtl="0" eaLnBrk="1" fontAlgn="base" hangingPunct="1">
              <a:spcBef>
                <a:spcPct val="0"/>
              </a:spcBef>
              <a:spcAft>
                <a:spcPct val="0"/>
              </a:spcAft>
              <a:defRPr sz="4000">
                <a:solidFill>
                  <a:schemeClr val="bg1"/>
                </a:solidFill>
                <a:latin typeface="Arial" charset="0"/>
              </a:defRPr>
            </a:lvl5pPr>
            <a:lvl6pPr marL="457200" algn="r" rtl="0" eaLnBrk="1" fontAlgn="base" hangingPunct="1">
              <a:spcBef>
                <a:spcPct val="0"/>
              </a:spcBef>
              <a:spcAft>
                <a:spcPct val="0"/>
              </a:spcAft>
              <a:defRPr sz="4000">
                <a:solidFill>
                  <a:schemeClr val="bg1"/>
                </a:solidFill>
                <a:latin typeface="Arial" charset="0"/>
              </a:defRPr>
            </a:lvl6pPr>
            <a:lvl7pPr marL="914400" algn="r" rtl="0" eaLnBrk="1" fontAlgn="base" hangingPunct="1">
              <a:spcBef>
                <a:spcPct val="0"/>
              </a:spcBef>
              <a:spcAft>
                <a:spcPct val="0"/>
              </a:spcAft>
              <a:defRPr sz="4000">
                <a:solidFill>
                  <a:schemeClr val="bg1"/>
                </a:solidFill>
                <a:latin typeface="Arial" charset="0"/>
              </a:defRPr>
            </a:lvl7pPr>
            <a:lvl8pPr marL="1371600" algn="r" rtl="0" eaLnBrk="1" fontAlgn="base" hangingPunct="1">
              <a:spcBef>
                <a:spcPct val="0"/>
              </a:spcBef>
              <a:spcAft>
                <a:spcPct val="0"/>
              </a:spcAft>
              <a:defRPr sz="4000">
                <a:solidFill>
                  <a:schemeClr val="bg1"/>
                </a:solidFill>
                <a:latin typeface="Arial" charset="0"/>
              </a:defRPr>
            </a:lvl8pPr>
            <a:lvl9pPr marL="1828800" algn="r" rtl="0" eaLnBrk="1" fontAlgn="base" hangingPunct="1">
              <a:spcBef>
                <a:spcPct val="0"/>
              </a:spcBef>
              <a:spcAft>
                <a:spcPct val="0"/>
              </a:spcAft>
              <a:defRPr sz="4000">
                <a:solidFill>
                  <a:schemeClr val="bg1"/>
                </a:solidFill>
                <a:latin typeface="Arial" charset="0"/>
              </a:defRPr>
            </a:lvl9pPr>
          </a:lstStyle>
          <a:p>
            <a:r>
              <a:rPr lang="en-US" b="1" kern="0" dirty="0" smtClean="0">
                <a:solidFill>
                  <a:schemeClr val="bg1"/>
                </a:solidFill>
              </a:rPr>
              <a:t>Approving Students to Start Testing</a:t>
            </a:r>
            <a:endParaRPr lang="en-US" kern="0" dirty="0"/>
          </a:p>
        </p:txBody>
      </p:sp>
    </p:spTree>
    <p:extLst>
      <p:ext uri="{BB962C8B-B14F-4D97-AF65-F5344CB8AC3E}">
        <p14:creationId xmlns:p14="http://schemas.microsoft.com/office/powerpoint/2010/main" val="31539445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76200" y="1371600"/>
            <a:ext cx="8915400" cy="685800"/>
          </a:xfrm>
        </p:spPr>
        <p:txBody>
          <a:bodyPr vert="horz" wrap="square" lIns="91440" tIns="45720" rIns="91440" bIns="45720" numCol="1" anchor="t" anchorCtr="0" compatLnSpc="1">
            <a:prstTxWarp prst="textNoShape">
              <a:avLst/>
            </a:prstTxWarp>
          </a:bodyPr>
          <a:lstStyle/>
          <a:p>
            <a:pPr marL="457200" indent="-457200" algn="l">
              <a:buFont typeface="+mj-lt"/>
              <a:buAutoNum type="arabicPeriod"/>
              <a:defRPr/>
            </a:pPr>
            <a:r>
              <a:rPr lang="en-US" altLang="en-US" sz="1400" dirty="0" smtClean="0">
                <a:solidFill>
                  <a:schemeClr val="tx1"/>
                </a:solidFill>
              </a:rPr>
              <a:t>Once the TA verifies the student has selected the appropriate test and reviews the students’ test settings, the TA can </a:t>
            </a:r>
            <a:r>
              <a:rPr lang="en-US" altLang="en-US" sz="1400" b="1" u="sng" dirty="0" smtClean="0">
                <a:solidFill>
                  <a:schemeClr val="tx1"/>
                </a:solidFill>
              </a:rPr>
              <a:t>approve</a:t>
            </a:r>
            <a:r>
              <a:rPr lang="en-US" altLang="en-US" sz="1400" dirty="0" smtClean="0">
                <a:solidFill>
                  <a:schemeClr val="tx1"/>
                </a:solidFill>
              </a:rPr>
              <a:t> the student to begin the test</a:t>
            </a:r>
          </a:p>
          <a:p>
            <a:pPr marL="457200" indent="-457200" algn="l">
              <a:buFont typeface="+mj-lt"/>
              <a:buAutoNum type="arabicPeriod"/>
              <a:defRPr/>
            </a:pPr>
            <a:r>
              <a:rPr lang="en-US" altLang="en-US" sz="1400" dirty="0" smtClean="0">
                <a:solidFill>
                  <a:schemeClr val="tx1"/>
                </a:solidFill>
              </a:rPr>
              <a:t>If </a:t>
            </a:r>
            <a:r>
              <a:rPr lang="en-US" altLang="en-US" sz="1400" dirty="0">
                <a:solidFill>
                  <a:schemeClr val="tx1"/>
                </a:solidFill>
              </a:rPr>
              <a:t>a student’s test settings are incorrect, </a:t>
            </a:r>
            <a:r>
              <a:rPr lang="en-US" altLang="en-US" sz="1400" dirty="0" smtClean="0">
                <a:solidFill>
                  <a:schemeClr val="tx1"/>
                </a:solidFill>
              </a:rPr>
              <a:t>TA </a:t>
            </a:r>
            <a:r>
              <a:rPr lang="en-US" altLang="en-US" sz="1400" dirty="0">
                <a:solidFill>
                  <a:schemeClr val="tx1"/>
                </a:solidFill>
              </a:rPr>
              <a:t>should </a:t>
            </a:r>
            <a:r>
              <a:rPr lang="en-US" altLang="en-US" sz="1400" b="1" u="sng" dirty="0">
                <a:solidFill>
                  <a:schemeClr val="tx1"/>
                </a:solidFill>
              </a:rPr>
              <a:t>deny</a:t>
            </a:r>
            <a:r>
              <a:rPr lang="en-US" altLang="en-US" sz="1400" dirty="0">
                <a:solidFill>
                  <a:schemeClr val="tx1"/>
                </a:solidFill>
              </a:rPr>
              <a:t> the student, contact the </a:t>
            </a:r>
            <a:r>
              <a:rPr lang="en-US" altLang="en-US" sz="1400" dirty="0" smtClean="0">
                <a:solidFill>
                  <a:schemeClr val="tx1"/>
                </a:solidFill>
              </a:rPr>
              <a:t>CAASPP Coordinator to </a:t>
            </a:r>
            <a:r>
              <a:rPr lang="en-US" altLang="en-US" sz="1400" dirty="0">
                <a:solidFill>
                  <a:schemeClr val="tx1"/>
                </a:solidFill>
              </a:rPr>
              <a:t>correct the test settings in </a:t>
            </a:r>
            <a:r>
              <a:rPr lang="en-US" altLang="en-US" sz="1400" dirty="0" smtClean="0">
                <a:solidFill>
                  <a:schemeClr val="tx1"/>
                </a:solidFill>
              </a:rPr>
              <a:t>TOMS </a:t>
            </a:r>
            <a:r>
              <a:rPr lang="en-US" altLang="en-US" sz="1400" dirty="0">
                <a:solidFill>
                  <a:schemeClr val="tx1"/>
                </a:solidFill>
              </a:rPr>
              <a:t>and test the student on another </a:t>
            </a:r>
            <a:r>
              <a:rPr lang="en-US" altLang="en-US" sz="1400" dirty="0" smtClean="0">
                <a:solidFill>
                  <a:schemeClr val="tx1"/>
                </a:solidFill>
              </a:rPr>
              <a:t>day</a:t>
            </a:r>
            <a:endParaRPr lang="en-US" altLang="en-US" sz="1400" dirty="0">
              <a:solidFill>
                <a:schemeClr val="tx1"/>
              </a:solidFill>
            </a:endParaRPr>
          </a:p>
        </p:txBody>
      </p:sp>
      <p:grpSp>
        <p:nvGrpSpPr>
          <p:cNvPr id="8" name="Group 7"/>
          <p:cNvGrpSpPr/>
          <p:nvPr/>
        </p:nvGrpSpPr>
        <p:grpSpPr>
          <a:xfrm>
            <a:off x="152400" y="2444577"/>
            <a:ext cx="8859795" cy="3880023"/>
            <a:chOff x="152400" y="2444577"/>
            <a:chExt cx="8859795" cy="3880023"/>
          </a:xfrm>
        </p:grpSpPr>
        <p:pic>
          <p:nvPicPr>
            <p:cNvPr id="9" name="Picture 8" descr="TA Interface - Mozilla Firefox"/>
            <p:cNvPicPr>
              <a:picLocks noChangeAspect="1"/>
            </p:cNvPicPr>
            <p:nvPr/>
          </p:nvPicPr>
          <p:blipFill rotWithShape="1">
            <a:blip r:embed="rId3" cstate="print">
              <a:extLst>
                <a:ext uri="{28A0092B-C50C-407E-A947-70E740481C1C}">
                  <a14:useLocalDpi xmlns:a14="http://schemas.microsoft.com/office/drawing/2010/main" val="0"/>
                </a:ext>
              </a:extLst>
            </a:blip>
            <a:srcRect l="3108" t="20689" b="8784"/>
            <a:stretch/>
          </p:blipFill>
          <p:spPr>
            <a:xfrm>
              <a:off x="152400" y="2444577"/>
              <a:ext cx="8859795" cy="3880023"/>
            </a:xfrm>
            <a:prstGeom prst="rect">
              <a:avLst/>
            </a:prstGeom>
          </p:spPr>
        </p:pic>
        <p:sp>
          <p:nvSpPr>
            <p:cNvPr id="11" name="Rectangle 10"/>
            <p:cNvSpPr/>
            <p:nvPr/>
          </p:nvSpPr>
          <p:spPr>
            <a:xfrm>
              <a:off x="2286000" y="3810000"/>
              <a:ext cx="2351901"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Down Arrow 13"/>
          <p:cNvSpPr/>
          <p:nvPr/>
        </p:nvSpPr>
        <p:spPr>
          <a:xfrm rot="10800000">
            <a:off x="6019798" y="4038600"/>
            <a:ext cx="152401"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TextBox 14"/>
          <p:cNvSpPr txBox="1"/>
          <p:nvPr/>
        </p:nvSpPr>
        <p:spPr>
          <a:xfrm>
            <a:off x="5943600" y="4572000"/>
            <a:ext cx="228601"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dirty="0" smtClean="0"/>
              <a:t>1</a:t>
            </a:r>
            <a:endParaRPr lang="en-US" sz="1200" dirty="0"/>
          </a:p>
        </p:txBody>
      </p:sp>
      <p:sp>
        <p:nvSpPr>
          <p:cNvPr id="16" name="Down Arrow 15"/>
          <p:cNvSpPr/>
          <p:nvPr/>
        </p:nvSpPr>
        <p:spPr>
          <a:xfrm rot="10800000">
            <a:off x="6400801" y="4038600"/>
            <a:ext cx="152401"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p:nvSpPr>
        <p:spPr>
          <a:xfrm>
            <a:off x="6324600" y="4572000"/>
            <a:ext cx="228601"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dirty="0" smtClean="0"/>
              <a:t>2</a:t>
            </a:r>
            <a:endParaRPr lang="en-US" sz="1200" dirty="0"/>
          </a:p>
        </p:txBody>
      </p:sp>
      <p:sp>
        <p:nvSpPr>
          <p:cNvPr id="10" name="Title 1"/>
          <p:cNvSpPr txBox="1">
            <a:spLocks/>
          </p:cNvSpPr>
          <p:nvPr/>
        </p:nvSpPr>
        <p:spPr bwMode="auto">
          <a:xfrm>
            <a:off x="1371600" y="3048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noAutofit/>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4000">
                <a:solidFill>
                  <a:schemeClr val="bg1"/>
                </a:solidFill>
                <a:latin typeface="Arial" charset="0"/>
              </a:defRPr>
            </a:lvl2pPr>
            <a:lvl3pPr algn="r" rtl="0" eaLnBrk="1" fontAlgn="base" hangingPunct="1">
              <a:spcBef>
                <a:spcPct val="0"/>
              </a:spcBef>
              <a:spcAft>
                <a:spcPct val="0"/>
              </a:spcAft>
              <a:defRPr sz="4000">
                <a:solidFill>
                  <a:schemeClr val="bg1"/>
                </a:solidFill>
                <a:latin typeface="Arial" charset="0"/>
              </a:defRPr>
            </a:lvl3pPr>
            <a:lvl4pPr algn="r" rtl="0" eaLnBrk="1" fontAlgn="base" hangingPunct="1">
              <a:spcBef>
                <a:spcPct val="0"/>
              </a:spcBef>
              <a:spcAft>
                <a:spcPct val="0"/>
              </a:spcAft>
              <a:defRPr sz="4000">
                <a:solidFill>
                  <a:schemeClr val="bg1"/>
                </a:solidFill>
                <a:latin typeface="Arial" charset="0"/>
              </a:defRPr>
            </a:lvl4pPr>
            <a:lvl5pPr algn="r" rtl="0" eaLnBrk="1" fontAlgn="base" hangingPunct="1">
              <a:spcBef>
                <a:spcPct val="0"/>
              </a:spcBef>
              <a:spcAft>
                <a:spcPct val="0"/>
              </a:spcAft>
              <a:defRPr sz="4000">
                <a:solidFill>
                  <a:schemeClr val="bg1"/>
                </a:solidFill>
                <a:latin typeface="Arial" charset="0"/>
              </a:defRPr>
            </a:lvl5pPr>
            <a:lvl6pPr marL="457200" algn="r" rtl="0" eaLnBrk="1" fontAlgn="base" hangingPunct="1">
              <a:spcBef>
                <a:spcPct val="0"/>
              </a:spcBef>
              <a:spcAft>
                <a:spcPct val="0"/>
              </a:spcAft>
              <a:defRPr sz="4000">
                <a:solidFill>
                  <a:schemeClr val="bg1"/>
                </a:solidFill>
                <a:latin typeface="Arial" charset="0"/>
              </a:defRPr>
            </a:lvl6pPr>
            <a:lvl7pPr marL="914400" algn="r" rtl="0" eaLnBrk="1" fontAlgn="base" hangingPunct="1">
              <a:spcBef>
                <a:spcPct val="0"/>
              </a:spcBef>
              <a:spcAft>
                <a:spcPct val="0"/>
              </a:spcAft>
              <a:defRPr sz="4000">
                <a:solidFill>
                  <a:schemeClr val="bg1"/>
                </a:solidFill>
                <a:latin typeface="Arial" charset="0"/>
              </a:defRPr>
            </a:lvl7pPr>
            <a:lvl8pPr marL="1371600" algn="r" rtl="0" eaLnBrk="1" fontAlgn="base" hangingPunct="1">
              <a:spcBef>
                <a:spcPct val="0"/>
              </a:spcBef>
              <a:spcAft>
                <a:spcPct val="0"/>
              </a:spcAft>
              <a:defRPr sz="4000">
                <a:solidFill>
                  <a:schemeClr val="bg1"/>
                </a:solidFill>
                <a:latin typeface="Arial" charset="0"/>
              </a:defRPr>
            </a:lvl8pPr>
            <a:lvl9pPr marL="1828800" algn="r" rtl="0" eaLnBrk="1" fontAlgn="base" hangingPunct="1">
              <a:spcBef>
                <a:spcPct val="0"/>
              </a:spcBef>
              <a:spcAft>
                <a:spcPct val="0"/>
              </a:spcAft>
              <a:defRPr sz="4000">
                <a:solidFill>
                  <a:schemeClr val="bg1"/>
                </a:solidFill>
                <a:latin typeface="Arial" charset="0"/>
              </a:defRPr>
            </a:lvl9pPr>
          </a:lstStyle>
          <a:p>
            <a:r>
              <a:rPr lang="en-US" b="1" kern="0" dirty="0" smtClean="0">
                <a:solidFill>
                  <a:schemeClr val="bg1"/>
                </a:solidFill>
              </a:rPr>
              <a:t>Approving Students to Start Testing</a:t>
            </a:r>
            <a:endParaRPr lang="en-US" kern="0" dirty="0"/>
          </a:p>
        </p:txBody>
      </p:sp>
    </p:spTree>
    <p:extLst>
      <p:ext uri="{BB962C8B-B14F-4D97-AF65-F5344CB8AC3E}">
        <p14:creationId xmlns:p14="http://schemas.microsoft.com/office/powerpoint/2010/main" val="3355769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Denying Students Entry Into Test Session</a:t>
            </a:r>
            <a:endParaRPr lang="en-US" b="1" dirty="0">
              <a:solidFill>
                <a:schemeClr val="bg1"/>
              </a:solidFill>
            </a:endParaRPr>
          </a:p>
        </p:txBody>
      </p:sp>
      <p:sp>
        <p:nvSpPr>
          <p:cNvPr id="3" name="Content Placeholder 2"/>
          <p:cNvSpPr>
            <a:spLocks noGrp="1"/>
          </p:cNvSpPr>
          <p:nvPr>
            <p:ph idx="1"/>
          </p:nvPr>
        </p:nvSpPr>
        <p:spPr>
          <a:xfrm>
            <a:off x="76200" y="1450975"/>
            <a:ext cx="8991600" cy="5026025"/>
          </a:xfrm>
        </p:spPr>
        <p:txBody>
          <a:bodyPr/>
          <a:lstStyle/>
          <a:p>
            <a:pPr marL="514350" indent="-514350">
              <a:buFont typeface="+mj-lt"/>
              <a:buAutoNum type="arabicPeriod"/>
            </a:pPr>
            <a:r>
              <a:rPr lang="en-US" dirty="0" smtClean="0"/>
              <a:t>Student is not supposed to enter session</a:t>
            </a:r>
          </a:p>
          <a:p>
            <a:pPr marL="971550" lvl="1" indent="-514350">
              <a:buSzPct val="100000"/>
              <a:buFont typeface="+mj-lt"/>
              <a:buAutoNum type="alphaUcPeriod"/>
            </a:pPr>
            <a:r>
              <a:rPr lang="en-US" dirty="0" smtClean="0"/>
              <a:t>Student selected the wrong test</a:t>
            </a:r>
          </a:p>
          <a:p>
            <a:pPr marL="971550" lvl="1" indent="-514350">
              <a:buSzPct val="100000"/>
              <a:buFont typeface="+mj-lt"/>
              <a:buAutoNum type="alphaUcPeriod"/>
            </a:pPr>
            <a:r>
              <a:rPr lang="en-US" dirty="0" smtClean="0"/>
              <a:t>If administering Performance Task, student has not participated in classroom activity</a:t>
            </a:r>
          </a:p>
          <a:p>
            <a:pPr marL="514350" indent="-514350">
              <a:buFont typeface="+mj-lt"/>
              <a:buAutoNum type="arabicPeriod"/>
            </a:pPr>
            <a:r>
              <a:rPr lang="en-US" dirty="0" smtClean="0"/>
              <a:t>Student’s grade level is incorrect</a:t>
            </a:r>
          </a:p>
          <a:p>
            <a:pPr marL="514350" indent="-514350">
              <a:buFont typeface="+mj-lt"/>
              <a:buAutoNum type="arabicPeriod"/>
            </a:pPr>
            <a:r>
              <a:rPr lang="en-US" dirty="0" smtClean="0"/>
              <a:t>Student’s required Designated Supports and Accommodations are missing or incorrect</a:t>
            </a:r>
            <a:endParaRPr lang="en-US" dirty="0"/>
          </a:p>
        </p:txBody>
      </p:sp>
      <p:sp>
        <p:nvSpPr>
          <p:cNvPr id="4" name="Date Placeholder 3"/>
          <p:cNvSpPr>
            <a:spLocks noGrp="1"/>
          </p:cNvSpPr>
          <p:nvPr>
            <p:ph type="dt" sz="half" idx="10"/>
          </p:nvPr>
        </p:nvSpPr>
        <p:spPr/>
        <p:txBody>
          <a:bodyPr/>
          <a:lstStyle/>
          <a:p>
            <a:r>
              <a:rPr lang="en-US" smtClean="0"/>
              <a:t>CAASPP 2015</a:t>
            </a:r>
            <a:endParaRPr lang="en-US" dirty="0"/>
          </a:p>
        </p:txBody>
      </p:sp>
      <p:sp>
        <p:nvSpPr>
          <p:cNvPr id="5" name="Footer Placeholder 4"/>
          <p:cNvSpPr>
            <a:spLocks noGrp="1"/>
          </p:cNvSpPr>
          <p:nvPr>
            <p:ph type="ftr" sz="quarter" idx="11"/>
          </p:nvPr>
        </p:nvSpPr>
        <p:spPr/>
        <p:txBody>
          <a:bodyPr/>
          <a:lstStyle/>
          <a:p>
            <a:r>
              <a:rPr lang="en-US" smtClean="0"/>
              <a:t>General Information Session</a:t>
            </a:r>
            <a:endParaRPr lang="en-US" dirty="0"/>
          </a:p>
        </p:txBody>
      </p:sp>
      <p:sp>
        <p:nvSpPr>
          <p:cNvPr id="6" name="Slide Number Placeholder 5"/>
          <p:cNvSpPr>
            <a:spLocks noGrp="1"/>
          </p:cNvSpPr>
          <p:nvPr>
            <p:ph type="sldNum" sz="quarter" idx="12"/>
          </p:nvPr>
        </p:nvSpPr>
        <p:spPr/>
        <p:txBody>
          <a:bodyPr/>
          <a:lstStyle/>
          <a:p>
            <a:fld id="{3959F572-39F4-4A39-AC5A-E3FD8AB1DE21}" type="slidenum">
              <a:rPr lang="en-US" smtClean="0"/>
              <a:pPr/>
              <a:t>19</a:t>
            </a:fld>
            <a:endParaRPr lang="en-US"/>
          </a:p>
        </p:txBody>
      </p:sp>
    </p:spTree>
    <p:extLst>
      <p:ext uri="{BB962C8B-B14F-4D97-AF65-F5344CB8AC3E}">
        <p14:creationId xmlns:p14="http://schemas.microsoft.com/office/powerpoint/2010/main" val="3262629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Materials Needed</a:t>
            </a:r>
            <a:endParaRPr lang="en-US" b="1" dirty="0"/>
          </a:p>
        </p:txBody>
      </p:sp>
      <p:sp>
        <p:nvSpPr>
          <p:cNvPr id="3" name="Content Placeholder 2"/>
          <p:cNvSpPr>
            <a:spLocks noGrp="1"/>
          </p:cNvSpPr>
          <p:nvPr>
            <p:ph idx="1"/>
          </p:nvPr>
        </p:nvSpPr>
        <p:spPr>
          <a:xfrm>
            <a:off x="457200" y="1447800"/>
            <a:ext cx="8229600" cy="4873625"/>
          </a:xfrm>
        </p:spPr>
        <p:txBody>
          <a:bodyPr/>
          <a:lstStyle/>
          <a:p>
            <a:pPr marL="514350" indent="-514350">
              <a:buFont typeface="+mj-lt"/>
              <a:buAutoNum type="arabicPeriod"/>
            </a:pPr>
            <a:r>
              <a:rPr lang="en-US" dirty="0"/>
              <a:t>Students </a:t>
            </a:r>
            <a:r>
              <a:rPr lang="en-US" dirty="0" smtClean="0"/>
              <a:t>Logon </a:t>
            </a:r>
            <a:r>
              <a:rPr lang="en-US" dirty="0"/>
              <a:t>Credentials</a:t>
            </a:r>
          </a:p>
          <a:p>
            <a:pPr marL="514350" indent="-514350">
              <a:buFont typeface="+mj-lt"/>
              <a:buAutoNum type="arabicPeriod"/>
            </a:pPr>
            <a:r>
              <a:rPr lang="en-US" dirty="0" smtClean="0"/>
              <a:t>Directions For Administration (DFAs)</a:t>
            </a:r>
          </a:p>
          <a:p>
            <a:pPr marL="514350" indent="-514350">
              <a:buFont typeface="+mj-lt"/>
              <a:buAutoNum type="arabicPeriod"/>
            </a:pPr>
            <a:r>
              <a:rPr lang="en-US" dirty="0" smtClean="0"/>
              <a:t>Earbuds</a:t>
            </a:r>
          </a:p>
          <a:p>
            <a:pPr marL="514350" indent="-514350">
              <a:buFont typeface="+mj-lt"/>
              <a:buAutoNum type="arabicPeriod"/>
            </a:pPr>
            <a:r>
              <a:rPr lang="en-US" dirty="0" smtClean="0"/>
              <a:t>Student Roster of students to be tested</a:t>
            </a:r>
          </a:p>
          <a:p>
            <a:pPr marL="514350" indent="-514350">
              <a:buFont typeface="+mj-lt"/>
              <a:buAutoNum type="arabicPeriod"/>
            </a:pPr>
            <a:r>
              <a:rPr lang="en-US" dirty="0" smtClean="0"/>
              <a:t>Scratch </a:t>
            </a:r>
            <a:r>
              <a:rPr lang="en-US" dirty="0"/>
              <a:t>paper for students</a:t>
            </a:r>
          </a:p>
          <a:p>
            <a:pPr marL="514350" indent="-514350">
              <a:buFont typeface="+mj-lt"/>
              <a:buAutoNum type="arabicPeriod"/>
            </a:pPr>
            <a:r>
              <a:rPr lang="en-US" dirty="0" smtClean="0"/>
              <a:t>Pencils</a:t>
            </a:r>
          </a:p>
          <a:p>
            <a:pPr marL="514350" indent="-514350">
              <a:buFont typeface="+mj-lt"/>
              <a:buAutoNum type="arabicPeriod"/>
            </a:pPr>
            <a:r>
              <a:rPr lang="en-US" dirty="0" smtClean="0"/>
              <a:t>Required test security signs</a:t>
            </a:r>
            <a:endParaRPr lang="en-US" dirty="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CAASPP 2015</a:t>
            </a:r>
            <a:endParaRPr lang="en-US" dirty="0"/>
          </a:p>
        </p:txBody>
      </p:sp>
      <p:sp>
        <p:nvSpPr>
          <p:cNvPr id="5" name="Footer Placeholder 4"/>
          <p:cNvSpPr>
            <a:spLocks noGrp="1"/>
          </p:cNvSpPr>
          <p:nvPr>
            <p:ph type="ftr" sz="quarter" idx="11"/>
          </p:nvPr>
        </p:nvSpPr>
        <p:spPr/>
        <p:txBody>
          <a:bodyPr/>
          <a:lstStyle/>
          <a:p>
            <a:r>
              <a:rPr lang="en-US" smtClean="0"/>
              <a:t>General Information Session</a:t>
            </a:r>
            <a:endParaRPr lang="en-US" dirty="0"/>
          </a:p>
        </p:txBody>
      </p:sp>
      <p:sp>
        <p:nvSpPr>
          <p:cNvPr id="6" name="Slide Number Placeholder 5"/>
          <p:cNvSpPr>
            <a:spLocks noGrp="1"/>
          </p:cNvSpPr>
          <p:nvPr>
            <p:ph type="sldNum" sz="quarter" idx="12"/>
          </p:nvPr>
        </p:nvSpPr>
        <p:spPr/>
        <p:txBody>
          <a:bodyPr/>
          <a:lstStyle/>
          <a:p>
            <a:fld id="{3959F572-39F4-4A39-AC5A-E3FD8AB1DE21}" type="slidenum">
              <a:rPr lang="en-US" smtClean="0"/>
              <a:pPr/>
              <a:t>2</a:t>
            </a:fld>
            <a:endParaRPr lang="en-US"/>
          </a:p>
        </p:txBody>
      </p:sp>
    </p:spTree>
    <p:extLst>
      <p:ext uri="{BB962C8B-B14F-4D97-AF65-F5344CB8AC3E}">
        <p14:creationId xmlns:p14="http://schemas.microsoft.com/office/powerpoint/2010/main" val="3764059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76200" y="1371600"/>
            <a:ext cx="8915400" cy="685800"/>
          </a:xfrm>
        </p:spPr>
        <p:txBody>
          <a:bodyPr vert="horz" wrap="square" lIns="91440" tIns="45720" rIns="91440" bIns="45720" numCol="1" anchor="t" anchorCtr="0" compatLnSpc="1">
            <a:prstTxWarp prst="textNoShape">
              <a:avLst/>
            </a:prstTxWarp>
          </a:bodyPr>
          <a:lstStyle/>
          <a:p>
            <a:pPr marL="457200" indent="-457200" algn="l">
              <a:buFont typeface="+mj-lt"/>
              <a:buAutoNum type="arabicPeriod"/>
              <a:defRPr/>
            </a:pPr>
            <a:r>
              <a:rPr lang="en-US" altLang="en-US" sz="1400" dirty="0" smtClean="0">
                <a:solidFill>
                  <a:schemeClr val="tx1"/>
                </a:solidFill>
              </a:rPr>
              <a:t>Once the TA </a:t>
            </a:r>
            <a:r>
              <a:rPr lang="en-US" altLang="en-US" sz="1400" b="1" u="sng" dirty="0" smtClean="0">
                <a:solidFill>
                  <a:schemeClr val="tx1"/>
                </a:solidFill>
              </a:rPr>
              <a:t>approves</a:t>
            </a:r>
            <a:r>
              <a:rPr lang="en-US" altLang="en-US" sz="1400" dirty="0" smtClean="0">
                <a:solidFill>
                  <a:schemeClr val="tx1"/>
                </a:solidFill>
              </a:rPr>
              <a:t> the student to begin the test, they will receive an important notification asking the TA to confirm that they want to approve the student to take the selected test</a:t>
            </a:r>
          </a:p>
          <a:p>
            <a:pPr marL="457200" indent="-457200" algn="l">
              <a:buFont typeface="+mj-lt"/>
              <a:buAutoNum type="arabicPeriod"/>
              <a:defRPr/>
            </a:pPr>
            <a:r>
              <a:rPr lang="en-US" altLang="en-US" sz="1400" dirty="0" smtClean="0">
                <a:solidFill>
                  <a:schemeClr val="tx1"/>
                </a:solidFill>
              </a:rPr>
              <a:t>If the TA is certain that they want to approve the student to take the selected test, they are to confirm their approval</a:t>
            </a:r>
          </a:p>
        </p:txBody>
      </p:sp>
      <p:pic>
        <p:nvPicPr>
          <p:cNvPr id="2" name="Picture 1" descr="TA Interface - Mozilla Firefox"/>
          <p:cNvPicPr>
            <a:picLocks noChangeAspect="1"/>
          </p:cNvPicPr>
          <p:nvPr/>
        </p:nvPicPr>
        <p:blipFill rotWithShape="1">
          <a:blip r:embed="rId3" cstate="print">
            <a:extLst>
              <a:ext uri="{28A0092B-C50C-407E-A947-70E740481C1C}">
                <a14:useLocalDpi xmlns:a14="http://schemas.microsoft.com/office/drawing/2010/main" val="0"/>
              </a:ext>
            </a:extLst>
          </a:blip>
          <a:srcRect l="2973" t="20913" b="9458"/>
          <a:stretch/>
        </p:blipFill>
        <p:spPr>
          <a:xfrm>
            <a:off x="152400" y="2570205"/>
            <a:ext cx="8872151" cy="3830595"/>
          </a:xfrm>
          <a:prstGeom prst="rect">
            <a:avLst/>
          </a:prstGeom>
        </p:spPr>
      </p:pic>
      <p:sp>
        <p:nvSpPr>
          <p:cNvPr id="12" name="Down Arrow 11"/>
          <p:cNvSpPr/>
          <p:nvPr/>
        </p:nvSpPr>
        <p:spPr>
          <a:xfrm rot="17792125">
            <a:off x="1302927" y="2259259"/>
            <a:ext cx="363585" cy="11815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TextBox 12"/>
          <p:cNvSpPr txBox="1"/>
          <p:nvPr/>
        </p:nvSpPr>
        <p:spPr>
          <a:xfrm>
            <a:off x="1475451" y="2411103"/>
            <a:ext cx="228601"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dirty="0" smtClean="0"/>
              <a:t>1</a:t>
            </a:r>
            <a:endParaRPr lang="en-US" sz="1200" dirty="0"/>
          </a:p>
        </p:txBody>
      </p:sp>
      <p:sp>
        <p:nvSpPr>
          <p:cNvPr id="19" name="TextBox 18"/>
          <p:cNvSpPr txBox="1"/>
          <p:nvPr/>
        </p:nvSpPr>
        <p:spPr>
          <a:xfrm>
            <a:off x="760664" y="6096000"/>
            <a:ext cx="228601"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dirty="0" smtClean="0"/>
              <a:t>2</a:t>
            </a:r>
            <a:endParaRPr lang="en-US" sz="1200" dirty="0"/>
          </a:p>
        </p:txBody>
      </p:sp>
      <p:sp>
        <p:nvSpPr>
          <p:cNvPr id="20" name="Down Arrow 19"/>
          <p:cNvSpPr/>
          <p:nvPr/>
        </p:nvSpPr>
        <p:spPr>
          <a:xfrm rot="16200000">
            <a:off x="1455327" y="5687022"/>
            <a:ext cx="363585" cy="11815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itle 1"/>
          <p:cNvSpPr txBox="1">
            <a:spLocks/>
          </p:cNvSpPr>
          <p:nvPr/>
        </p:nvSpPr>
        <p:spPr bwMode="auto">
          <a:xfrm>
            <a:off x="1371600" y="3048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noAutofit/>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4000">
                <a:solidFill>
                  <a:schemeClr val="bg1"/>
                </a:solidFill>
                <a:latin typeface="Arial" charset="0"/>
              </a:defRPr>
            </a:lvl2pPr>
            <a:lvl3pPr algn="r" rtl="0" eaLnBrk="1" fontAlgn="base" hangingPunct="1">
              <a:spcBef>
                <a:spcPct val="0"/>
              </a:spcBef>
              <a:spcAft>
                <a:spcPct val="0"/>
              </a:spcAft>
              <a:defRPr sz="4000">
                <a:solidFill>
                  <a:schemeClr val="bg1"/>
                </a:solidFill>
                <a:latin typeface="Arial" charset="0"/>
              </a:defRPr>
            </a:lvl3pPr>
            <a:lvl4pPr algn="r" rtl="0" eaLnBrk="1" fontAlgn="base" hangingPunct="1">
              <a:spcBef>
                <a:spcPct val="0"/>
              </a:spcBef>
              <a:spcAft>
                <a:spcPct val="0"/>
              </a:spcAft>
              <a:defRPr sz="4000">
                <a:solidFill>
                  <a:schemeClr val="bg1"/>
                </a:solidFill>
                <a:latin typeface="Arial" charset="0"/>
              </a:defRPr>
            </a:lvl4pPr>
            <a:lvl5pPr algn="r" rtl="0" eaLnBrk="1" fontAlgn="base" hangingPunct="1">
              <a:spcBef>
                <a:spcPct val="0"/>
              </a:spcBef>
              <a:spcAft>
                <a:spcPct val="0"/>
              </a:spcAft>
              <a:defRPr sz="4000">
                <a:solidFill>
                  <a:schemeClr val="bg1"/>
                </a:solidFill>
                <a:latin typeface="Arial" charset="0"/>
              </a:defRPr>
            </a:lvl5pPr>
            <a:lvl6pPr marL="457200" algn="r" rtl="0" eaLnBrk="1" fontAlgn="base" hangingPunct="1">
              <a:spcBef>
                <a:spcPct val="0"/>
              </a:spcBef>
              <a:spcAft>
                <a:spcPct val="0"/>
              </a:spcAft>
              <a:defRPr sz="4000">
                <a:solidFill>
                  <a:schemeClr val="bg1"/>
                </a:solidFill>
                <a:latin typeface="Arial" charset="0"/>
              </a:defRPr>
            </a:lvl6pPr>
            <a:lvl7pPr marL="914400" algn="r" rtl="0" eaLnBrk="1" fontAlgn="base" hangingPunct="1">
              <a:spcBef>
                <a:spcPct val="0"/>
              </a:spcBef>
              <a:spcAft>
                <a:spcPct val="0"/>
              </a:spcAft>
              <a:defRPr sz="4000">
                <a:solidFill>
                  <a:schemeClr val="bg1"/>
                </a:solidFill>
                <a:latin typeface="Arial" charset="0"/>
              </a:defRPr>
            </a:lvl7pPr>
            <a:lvl8pPr marL="1371600" algn="r" rtl="0" eaLnBrk="1" fontAlgn="base" hangingPunct="1">
              <a:spcBef>
                <a:spcPct val="0"/>
              </a:spcBef>
              <a:spcAft>
                <a:spcPct val="0"/>
              </a:spcAft>
              <a:defRPr sz="4000">
                <a:solidFill>
                  <a:schemeClr val="bg1"/>
                </a:solidFill>
                <a:latin typeface="Arial" charset="0"/>
              </a:defRPr>
            </a:lvl8pPr>
            <a:lvl9pPr marL="1828800" algn="r" rtl="0" eaLnBrk="1" fontAlgn="base" hangingPunct="1">
              <a:spcBef>
                <a:spcPct val="0"/>
              </a:spcBef>
              <a:spcAft>
                <a:spcPct val="0"/>
              </a:spcAft>
              <a:defRPr sz="4000">
                <a:solidFill>
                  <a:schemeClr val="bg1"/>
                </a:solidFill>
                <a:latin typeface="Arial" charset="0"/>
              </a:defRPr>
            </a:lvl9pPr>
          </a:lstStyle>
          <a:p>
            <a:r>
              <a:rPr lang="en-US" b="1" kern="0" dirty="0" smtClean="0">
                <a:solidFill>
                  <a:schemeClr val="bg1"/>
                </a:solidFill>
              </a:rPr>
              <a:t>Approving Students to Start Testing</a:t>
            </a:r>
            <a:endParaRPr lang="en-US" kern="0" dirty="0"/>
          </a:p>
        </p:txBody>
      </p:sp>
    </p:spTree>
    <p:extLst>
      <p:ext uri="{BB962C8B-B14F-4D97-AF65-F5344CB8AC3E}">
        <p14:creationId xmlns:p14="http://schemas.microsoft.com/office/powerpoint/2010/main" val="2004051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609600" y="1828800"/>
            <a:ext cx="7924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1200"/>
              </a:spcBef>
              <a:buFont typeface="Arial" charset="0"/>
              <a:buChar char="•"/>
            </a:pPr>
            <a:endParaRPr lang="en-US" altLang="en-US" sz="2600">
              <a:latin typeface="Arial" charset="0"/>
            </a:endParaRPr>
          </a:p>
        </p:txBody>
      </p:sp>
      <p:sp>
        <p:nvSpPr>
          <p:cNvPr id="176132" name="Text Placeholder 2"/>
          <p:cNvSpPr>
            <a:spLocks noGrp="1"/>
          </p:cNvSpPr>
          <p:nvPr>
            <p:ph type="body" sz="quarter" idx="11"/>
          </p:nvPr>
        </p:nvSpPr>
        <p:spPr bwMode="auto">
          <a:xfrm>
            <a:off x="190500" y="1447800"/>
            <a:ext cx="8801100" cy="1524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lgn="l">
              <a:spcAft>
                <a:spcPct val="0"/>
              </a:spcAft>
              <a:buFont typeface="+mj-lt"/>
              <a:buAutoNum type="arabicPeriod"/>
              <a:defRPr/>
            </a:pPr>
            <a:r>
              <a:rPr lang="en-US" altLang="en-US" sz="1800" dirty="0" smtClean="0">
                <a:solidFill>
                  <a:schemeClr val="tx1"/>
                </a:solidFill>
              </a:rPr>
              <a:t>After the TA has approved a student for testing, the student will verify the test information and settings</a:t>
            </a:r>
          </a:p>
          <a:p>
            <a:pPr marL="342900" indent="-342900" algn="l">
              <a:spcAft>
                <a:spcPct val="0"/>
              </a:spcAft>
              <a:buFont typeface="+mj-lt"/>
              <a:buAutoNum type="arabicPeriod"/>
              <a:defRPr/>
            </a:pPr>
            <a:r>
              <a:rPr lang="en-US" altLang="en-US" sz="1800" dirty="0" smtClean="0">
                <a:solidFill>
                  <a:schemeClr val="tx1"/>
                </a:solidFill>
              </a:rPr>
              <a:t>The student will select [Yes, Start My Test] to begin testing or [No] if their settings are incorrect</a:t>
            </a:r>
          </a:p>
        </p:txBody>
      </p:sp>
      <p:pic>
        <p:nvPicPr>
          <p:cNvPr id="371714" name="Picture 14"/>
          <p:cNvPicPr>
            <a:picLocks noChangeAspect="1" noChangeArrowheads="1"/>
          </p:cNvPicPr>
          <p:nvPr/>
        </p:nvPicPr>
        <p:blipFill>
          <a:blip r:embed="rId3" cstate="print"/>
          <a:srcRect/>
          <a:stretch>
            <a:fillRect/>
          </a:stretch>
        </p:blipFill>
        <p:spPr bwMode="auto">
          <a:xfrm>
            <a:off x="152400" y="2608145"/>
            <a:ext cx="8686800" cy="3868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1066800" y="5999162"/>
            <a:ext cx="1981200" cy="477838"/>
          </a:xfrm>
          <a:prstGeom prst="rect">
            <a:avLst/>
          </a:prstGeom>
          <a:noFill/>
          <a:ln w="53975">
            <a:solidFill>
              <a:srgbClr val="C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mtClean="0"/>
          </a:p>
        </p:txBody>
      </p:sp>
      <p:sp>
        <p:nvSpPr>
          <p:cNvPr id="9" name="Down Arrow 8"/>
          <p:cNvSpPr/>
          <p:nvPr/>
        </p:nvSpPr>
        <p:spPr>
          <a:xfrm rot="4396283">
            <a:off x="3484304" y="3069658"/>
            <a:ext cx="363585" cy="11815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TextBox 9"/>
          <p:cNvSpPr txBox="1"/>
          <p:nvPr/>
        </p:nvSpPr>
        <p:spPr>
          <a:xfrm>
            <a:off x="4381499" y="3316283"/>
            <a:ext cx="228601"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dirty="0" smtClean="0"/>
              <a:t>1</a:t>
            </a:r>
            <a:endParaRPr lang="en-US" sz="1200" dirty="0"/>
          </a:p>
        </p:txBody>
      </p:sp>
      <p:sp>
        <p:nvSpPr>
          <p:cNvPr id="11" name="Down Arrow 10"/>
          <p:cNvSpPr/>
          <p:nvPr/>
        </p:nvSpPr>
        <p:spPr>
          <a:xfrm rot="4396283">
            <a:off x="3636704" y="5389683"/>
            <a:ext cx="363585" cy="11815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TextBox 11"/>
          <p:cNvSpPr txBox="1"/>
          <p:nvPr/>
        </p:nvSpPr>
        <p:spPr>
          <a:xfrm>
            <a:off x="4533899" y="5636308"/>
            <a:ext cx="228601"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dirty="0" smtClean="0"/>
              <a:t>2</a:t>
            </a:r>
            <a:endParaRPr lang="en-US" sz="1200" dirty="0"/>
          </a:p>
        </p:txBody>
      </p:sp>
      <p:sp>
        <p:nvSpPr>
          <p:cNvPr id="13" name="Title 1"/>
          <p:cNvSpPr txBox="1">
            <a:spLocks/>
          </p:cNvSpPr>
          <p:nvPr/>
        </p:nvSpPr>
        <p:spPr bwMode="auto">
          <a:xfrm>
            <a:off x="1371600" y="3048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noAutofit/>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4000">
                <a:solidFill>
                  <a:schemeClr val="bg1"/>
                </a:solidFill>
                <a:latin typeface="Arial" charset="0"/>
              </a:defRPr>
            </a:lvl2pPr>
            <a:lvl3pPr algn="r" rtl="0" eaLnBrk="1" fontAlgn="base" hangingPunct="1">
              <a:spcBef>
                <a:spcPct val="0"/>
              </a:spcBef>
              <a:spcAft>
                <a:spcPct val="0"/>
              </a:spcAft>
              <a:defRPr sz="4000">
                <a:solidFill>
                  <a:schemeClr val="bg1"/>
                </a:solidFill>
                <a:latin typeface="Arial" charset="0"/>
              </a:defRPr>
            </a:lvl3pPr>
            <a:lvl4pPr algn="r" rtl="0" eaLnBrk="1" fontAlgn="base" hangingPunct="1">
              <a:spcBef>
                <a:spcPct val="0"/>
              </a:spcBef>
              <a:spcAft>
                <a:spcPct val="0"/>
              </a:spcAft>
              <a:defRPr sz="4000">
                <a:solidFill>
                  <a:schemeClr val="bg1"/>
                </a:solidFill>
                <a:latin typeface="Arial" charset="0"/>
              </a:defRPr>
            </a:lvl4pPr>
            <a:lvl5pPr algn="r" rtl="0" eaLnBrk="1" fontAlgn="base" hangingPunct="1">
              <a:spcBef>
                <a:spcPct val="0"/>
              </a:spcBef>
              <a:spcAft>
                <a:spcPct val="0"/>
              </a:spcAft>
              <a:defRPr sz="4000">
                <a:solidFill>
                  <a:schemeClr val="bg1"/>
                </a:solidFill>
                <a:latin typeface="Arial" charset="0"/>
              </a:defRPr>
            </a:lvl5pPr>
            <a:lvl6pPr marL="457200" algn="r" rtl="0" eaLnBrk="1" fontAlgn="base" hangingPunct="1">
              <a:spcBef>
                <a:spcPct val="0"/>
              </a:spcBef>
              <a:spcAft>
                <a:spcPct val="0"/>
              </a:spcAft>
              <a:defRPr sz="4000">
                <a:solidFill>
                  <a:schemeClr val="bg1"/>
                </a:solidFill>
                <a:latin typeface="Arial" charset="0"/>
              </a:defRPr>
            </a:lvl6pPr>
            <a:lvl7pPr marL="914400" algn="r" rtl="0" eaLnBrk="1" fontAlgn="base" hangingPunct="1">
              <a:spcBef>
                <a:spcPct val="0"/>
              </a:spcBef>
              <a:spcAft>
                <a:spcPct val="0"/>
              </a:spcAft>
              <a:defRPr sz="4000">
                <a:solidFill>
                  <a:schemeClr val="bg1"/>
                </a:solidFill>
                <a:latin typeface="Arial" charset="0"/>
              </a:defRPr>
            </a:lvl7pPr>
            <a:lvl8pPr marL="1371600" algn="r" rtl="0" eaLnBrk="1" fontAlgn="base" hangingPunct="1">
              <a:spcBef>
                <a:spcPct val="0"/>
              </a:spcBef>
              <a:spcAft>
                <a:spcPct val="0"/>
              </a:spcAft>
              <a:defRPr sz="4000">
                <a:solidFill>
                  <a:schemeClr val="bg1"/>
                </a:solidFill>
                <a:latin typeface="Arial" charset="0"/>
              </a:defRPr>
            </a:lvl8pPr>
            <a:lvl9pPr marL="1828800" algn="r" rtl="0" eaLnBrk="1" fontAlgn="base" hangingPunct="1">
              <a:spcBef>
                <a:spcPct val="0"/>
              </a:spcBef>
              <a:spcAft>
                <a:spcPct val="0"/>
              </a:spcAft>
              <a:defRPr sz="4000">
                <a:solidFill>
                  <a:schemeClr val="bg1"/>
                </a:solidFill>
                <a:latin typeface="Arial" charset="0"/>
              </a:defRPr>
            </a:lvl9pPr>
          </a:lstStyle>
          <a:p>
            <a:r>
              <a:rPr lang="en-US" b="1" kern="0" dirty="0" smtClean="0">
                <a:solidFill>
                  <a:schemeClr val="bg1"/>
                </a:solidFill>
              </a:rPr>
              <a:t>Approving Students to Start Testing</a:t>
            </a:r>
            <a:endParaRPr lang="en-US" kern="0" dirty="0"/>
          </a:p>
        </p:txBody>
      </p:sp>
    </p:spTree>
    <p:extLst>
      <p:ext uri="{BB962C8B-B14F-4D97-AF65-F5344CB8AC3E}">
        <p14:creationId xmlns:p14="http://schemas.microsoft.com/office/powerpoint/2010/main" val="1079730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0" name="Text Placeholder 2"/>
          <p:cNvSpPr>
            <a:spLocks noGrp="1"/>
          </p:cNvSpPr>
          <p:nvPr>
            <p:ph type="body" sz="quarter" idx="11"/>
          </p:nvPr>
        </p:nvSpPr>
        <p:spPr bwMode="auto">
          <a:xfrm>
            <a:off x="152400" y="1524000"/>
            <a:ext cx="8839200" cy="106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lgn="l">
              <a:buFont typeface="+mj-lt"/>
              <a:buAutoNum type="arabicPeriod"/>
              <a:defRPr/>
            </a:pPr>
            <a:r>
              <a:rPr lang="en-US" altLang="en-US" sz="1800" dirty="0" smtClean="0">
                <a:solidFill>
                  <a:schemeClr val="tx1"/>
                </a:solidFill>
              </a:rPr>
              <a:t>If a student has a </a:t>
            </a:r>
            <a:r>
              <a:rPr lang="en-US" altLang="en-US" sz="1800" b="1" dirty="0" smtClean="0">
                <a:solidFill>
                  <a:schemeClr val="tx1"/>
                </a:solidFill>
              </a:rPr>
              <a:t>text-to-speech </a:t>
            </a:r>
            <a:r>
              <a:rPr lang="en-US" altLang="en-US" sz="1800" dirty="0" smtClean="0">
                <a:solidFill>
                  <a:schemeClr val="tx1"/>
                </a:solidFill>
              </a:rPr>
              <a:t>accommodation </a:t>
            </a:r>
            <a:r>
              <a:rPr lang="en-US" altLang="en-US" sz="1800" dirty="0">
                <a:solidFill>
                  <a:schemeClr val="tx1"/>
                </a:solidFill>
              </a:rPr>
              <a:t>he or she will verify the audio checks through their </a:t>
            </a:r>
            <a:r>
              <a:rPr lang="en-US" altLang="en-US" sz="1800" dirty="0" smtClean="0">
                <a:solidFill>
                  <a:schemeClr val="tx1"/>
                </a:solidFill>
              </a:rPr>
              <a:t>earbuds</a:t>
            </a:r>
          </a:p>
          <a:p>
            <a:pPr marL="342900" indent="-342900" algn="l">
              <a:buFont typeface="+mj-lt"/>
              <a:buAutoNum type="arabicPeriod"/>
              <a:defRPr/>
            </a:pPr>
            <a:r>
              <a:rPr lang="en-US" altLang="en-US" sz="1800" dirty="0">
                <a:solidFill>
                  <a:schemeClr val="tx1"/>
                </a:solidFill>
              </a:rPr>
              <a:t>If a student is </a:t>
            </a:r>
            <a:r>
              <a:rPr lang="en-US" altLang="en-US" sz="1800" dirty="0" smtClean="0">
                <a:solidFill>
                  <a:schemeClr val="tx1"/>
                </a:solidFill>
              </a:rPr>
              <a:t>taking a </a:t>
            </a:r>
            <a:r>
              <a:rPr lang="en-US" altLang="en-US" sz="1800" b="1" dirty="0" smtClean="0">
                <a:solidFill>
                  <a:schemeClr val="tx1"/>
                </a:solidFill>
              </a:rPr>
              <a:t>test with ELA listening items</a:t>
            </a:r>
            <a:r>
              <a:rPr lang="en-US" altLang="en-US" sz="1800" dirty="0" smtClean="0">
                <a:solidFill>
                  <a:schemeClr val="tx1"/>
                </a:solidFill>
              </a:rPr>
              <a:t>, he or she will verify the audio checks through their earbuds</a:t>
            </a:r>
          </a:p>
        </p:txBody>
      </p:sp>
      <p:sp>
        <p:nvSpPr>
          <p:cNvPr id="4" name="TextBox 3"/>
          <p:cNvSpPr txBox="1"/>
          <p:nvPr/>
        </p:nvSpPr>
        <p:spPr>
          <a:xfrm>
            <a:off x="5105399" y="5804616"/>
            <a:ext cx="3657600" cy="400050"/>
          </a:xfrm>
          <a:prstGeom prst="rect">
            <a:avLst/>
          </a:prstGeom>
          <a:noFill/>
        </p:spPr>
        <p:txBody>
          <a:bodyPr>
            <a:spAutoFit/>
          </a:bodyPr>
          <a:lstStyle/>
          <a:p>
            <a:pPr>
              <a:defRPr/>
            </a:pPr>
            <a:r>
              <a:rPr lang="en-US" sz="2000" b="1" dirty="0">
                <a:latin typeface="+mj-lt"/>
              </a:rPr>
              <a:t>Text-to-speech audio check</a:t>
            </a:r>
          </a:p>
        </p:txBody>
      </p:sp>
      <p:sp>
        <p:nvSpPr>
          <p:cNvPr id="10" name="TextBox 9"/>
          <p:cNvSpPr txBox="1"/>
          <p:nvPr/>
        </p:nvSpPr>
        <p:spPr>
          <a:xfrm>
            <a:off x="381000" y="4999415"/>
            <a:ext cx="3971925" cy="708025"/>
          </a:xfrm>
          <a:prstGeom prst="rect">
            <a:avLst/>
          </a:prstGeom>
          <a:noFill/>
        </p:spPr>
        <p:txBody>
          <a:bodyPr>
            <a:spAutoFit/>
          </a:bodyPr>
          <a:lstStyle/>
          <a:p>
            <a:pPr>
              <a:defRPr/>
            </a:pPr>
            <a:r>
              <a:rPr lang="en-US" sz="2000" b="1" dirty="0">
                <a:latin typeface="+mj-lt"/>
              </a:rPr>
              <a:t>Test with listening items audio check</a:t>
            </a:r>
          </a:p>
        </p:txBody>
      </p:sp>
      <p:grpSp>
        <p:nvGrpSpPr>
          <p:cNvPr id="2" name="Group 1"/>
          <p:cNvGrpSpPr/>
          <p:nvPr/>
        </p:nvGrpSpPr>
        <p:grpSpPr>
          <a:xfrm>
            <a:off x="4953000" y="2628464"/>
            <a:ext cx="3657600" cy="2833688"/>
            <a:chOff x="228600" y="2819400"/>
            <a:chExt cx="3657600" cy="2833688"/>
          </a:xfrm>
        </p:grpSpPr>
        <p:pic>
          <p:nvPicPr>
            <p:cNvPr id="372738" name="d7b8a582-bc8c-41dd-93c9-6f8e0a9e4d69"/>
            <p:cNvPicPr>
              <a:picLocks noChangeAspect="1" noChangeArrowheads="1"/>
            </p:cNvPicPr>
            <p:nvPr/>
          </p:nvPicPr>
          <p:blipFill>
            <a:blip r:embed="rId3" cstate="print"/>
            <a:srcRect/>
            <a:stretch>
              <a:fillRect/>
            </a:stretch>
          </p:blipFill>
          <p:spPr bwMode="auto">
            <a:xfrm>
              <a:off x="228600" y="3124200"/>
              <a:ext cx="3657600" cy="2528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own Arrow 10"/>
            <p:cNvSpPr/>
            <p:nvPr/>
          </p:nvSpPr>
          <p:spPr>
            <a:xfrm>
              <a:off x="1846215" y="2819400"/>
              <a:ext cx="363585" cy="11815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TextBox 11"/>
            <p:cNvSpPr txBox="1"/>
            <p:nvPr/>
          </p:nvSpPr>
          <p:spPr>
            <a:xfrm>
              <a:off x="2209799" y="2819400"/>
              <a:ext cx="228601"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dirty="0" smtClean="0"/>
                <a:t>1</a:t>
              </a:r>
              <a:endParaRPr lang="en-US" sz="1200" dirty="0"/>
            </a:p>
          </p:txBody>
        </p:sp>
      </p:grpSp>
      <p:grpSp>
        <p:nvGrpSpPr>
          <p:cNvPr id="3" name="Group 2"/>
          <p:cNvGrpSpPr/>
          <p:nvPr/>
        </p:nvGrpSpPr>
        <p:grpSpPr>
          <a:xfrm>
            <a:off x="285437" y="2933264"/>
            <a:ext cx="3971925" cy="1733550"/>
            <a:chOff x="4876800" y="2514600"/>
            <a:chExt cx="3971925" cy="1733550"/>
          </a:xfrm>
        </p:grpSpPr>
        <p:pic>
          <p:nvPicPr>
            <p:cNvPr id="94214" name="Picture 62"/>
            <p:cNvPicPr>
              <a:picLocks noChangeAspect="1" noChangeArrowheads="1"/>
            </p:cNvPicPr>
            <p:nvPr/>
          </p:nvPicPr>
          <p:blipFill>
            <a:blip r:embed="rId4" cstate="print"/>
            <a:srcRect/>
            <a:stretch>
              <a:fillRect/>
            </a:stretch>
          </p:blipFill>
          <p:spPr bwMode="auto">
            <a:xfrm>
              <a:off x="4876800" y="3124200"/>
              <a:ext cx="3971925" cy="1123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Down Arrow 12"/>
            <p:cNvSpPr/>
            <p:nvPr/>
          </p:nvSpPr>
          <p:spPr>
            <a:xfrm>
              <a:off x="5884815" y="2514600"/>
              <a:ext cx="363585" cy="11815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TextBox 13"/>
            <p:cNvSpPr txBox="1"/>
            <p:nvPr/>
          </p:nvSpPr>
          <p:spPr>
            <a:xfrm>
              <a:off x="6248399" y="2514600"/>
              <a:ext cx="228601"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dirty="0" smtClean="0"/>
                <a:t>2</a:t>
              </a:r>
              <a:endParaRPr lang="en-US" sz="1200" dirty="0"/>
            </a:p>
          </p:txBody>
        </p:sp>
      </p:grpSp>
      <p:sp>
        <p:nvSpPr>
          <p:cNvPr id="15" name="Title 1"/>
          <p:cNvSpPr txBox="1">
            <a:spLocks/>
          </p:cNvSpPr>
          <p:nvPr/>
        </p:nvSpPr>
        <p:spPr bwMode="auto">
          <a:xfrm>
            <a:off x="1371600" y="3048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noAutofit/>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4000">
                <a:solidFill>
                  <a:schemeClr val="bg1"/>
                </a:solidFill>
                <a:latin typeface="Arial" charset="0"/>
              </a:defRPr>
            </a:lvl2pPr>
            <a:lvl3pPr algn="r" rtl="0" eaLnBrk="1" fontAlgn="base" hangingPunct="1">
              <a:spcBef>
                <a:spcPct val="0"/>
              </a:spcBef>
              <a:spcAft>
                <a:spcPct val="0"/>
              </a:spcAft>
              <a:defRPr sz="4000">
                <a:solidFill>
                  <a:schemeClr val="bg1"/>
                </a:solidFill>
                <a:latin typeface="Arial" charset="0"/>
              </a:defRPr>
            </a:lvl3pPr>
            <a:lvl4pPr algn="r" rtl="0" eaLnBrk="1" fontAlgn="base" hangingPunct="1">
              <a:spcBef>
                <a:spcPct val="0"/>
              </a:spcBef>
              <a:spcAft>
                <a:spcPct val="0"/>
              </a:spcAft>
              <a:defRPr sz="4000">
                <a:solidFill>
                  <a:schemeClr val="bg1"/>
                </a:solidFill>
                <a:latin typeface="Arial" charset="0"/>
              </a:defRPr>
            </a:lvl4pPr>
            <a:lvl5pPr algn="r" rtl="0" eaLnBrk="1" fontAlgn="base" hangingPunct="1">
              <a:spcBef>
                <a:spcPct val="0"/>
              </a:spcBef>
              <a:spcAft>
                <a:spcPct val="0"/>
              </a:spcAft>
              <a:defRPr sz="4000">
                <a:solidFill>
                  <a:schemeClr val="bg1"/>
                </a:solidFill>
                <a:latin typeface="Arial" charset="0"/>
              </a:defRPr>
            </a:lvl5pPr>
            <a:lvl6pPr marL="457200" algn="r" rtl="0" eaLnBrk="1" fontAlgn="base" hangingPunct="1">
              <a:spcBef>
                <a:spcPct val="0"/>
              </a:spcBef>
              <a:spcAft>
                <a:spcPct val="0"/>
              </a:spcAft>
              <a:defRPr sz="4000">
                <a:solidFill>
                  <a:schemeClr val="bg1"/>
                </a:solidFill>
                <a:latin typeface="Arial" charset="0"/>
              </a:defRPr>
            </a:lvl6pPr>
            <a:lvl7pPr marL="914400" algn="r" rtl="0" eaLnBrk="1" fontAlgn="base" hangingPunct="1">
              <a:spcBef>
                <a:spcPct val="0"/>
              </a:spcBef>
              <a:spcAft>
                <a:spcPct val="0"/>
              </a:spcAft>
              <a:defRPr sz="4000">
                <a:solidFill>
                  <a:schemeClr val="bg1"/>
                </a:solidFill>
                <a:latin typeface="Arial" charset="0"/>
              </a:defRPr>
            </a:lvl7pPr>
            <a:lvl8pPr marL="1371600" algn="r" rtl="0" eaLnBrk="1" fontAlgn="base" hangingPunct="1">
              <a:spcBef>
                <a:spcPct val="0"/>
              </a:spcBef>
              <a:spcAft>
                <a:spcPct val="0"/>
              </a:spcAft>
              <a:defRPr sz="4000">
                <a:solidFill>
                  <a:schemeClr val="bg1"/>
                </a:solidFill>
                <a:latin typeface="Arial" charset="0"/>
              </a:defRPr>
            </a:lvl8pPr>
            <a:lvl9pPr marL="1828800" algn="r" rtl="0" eaLnBrk="1" fontAlgn="base" hangingPunct="1">
              <a:spcBef>
                <a:spcPct val="0"/>
              </a:spcBef>
              <a:spcAft>
                <a:spcPct val="0"/>
              </a:spcAft>
              <a:defRPr sz="4000">
                <a:solidFill>
                  <a:schemeClr val="bg1"/>
                </a:solidFill>
                <a:latin typeface="Arial" charset="0"/>
              </a:defRPr>
            </a:lvl9pPr>
          </a:lstStyle>
          <a:p>
            <a:r>
              <a:rPr lang="en-US" b="1" kern="0" dirty="0" smtClean="0">
                <a:solidFill>
                  <a:schemeClr val="bg1"/>
                </a:solidFill>
              </a:rPr>
              <a:t>Approving Students to Start Testing</a:t>
            </a:r>
            <a:endParaRPr lang="en-US" kern="0" dirty="0"/>
          </a:p>
        </p:txBody>
      </p:sp>
    </p:spTree>
    <p:extLst>
      <p:ext uri="{BB962C8B-B14F-4D97-AF65-F5344CB8AC3E}">
        <p14:creationId xmlns:p14="http://schemas.microsoft.com/office/powerpoint/2010/main" val="28273527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609600" y="1828800"/>
            <a:ext cx="7924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1200"/>
              </a:spcBef>
              <a:buFont typeface="Arial" charset="0"/>
              <a:buChar char="•"/>
            </a:pPr>
            <a:endParaRPr lang="en-US" altLang="en-US" sz="2600">
              <a:latin typeface="Arial" charset="0"/>
            </a:endParaRPr>
          </a:p>
        </p:txBody>
      </p:sp>
      <p:sp>
        <p:nvSpPr>
          <p:cNvPr id="180228" name="Text Placeholder 2"/>
          <p:cNvSpPr>
            <a:spLocks noGrp="1"/>
          </p:cNvSpPr>
          <p:nvPr>
            <p:ph type="body" sz="quarter" idx="11"/>
          </p:nvPr>
        </p:nvSpPr>
        <p:spPr bwMode="auto">
          <a:xfrm>
            <a:off x="152400" y="1524000"/>
            <a:ext cx="8839200" cy="7969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lgn="l">
              <a:spcAft>
                <a:spcPct val="0"/>
              </a:spcAft>
              <a:buFont typeface="+mj-lt"/>
              <a:buAutoNum type="arabicPeriod"/>
              <a:defRPr/>
            </a:pPr>
            <a:r>
              <a:rPr lang="en-US" altLang="en-US" sz="1800" dirty="0">
                <a:solidFill>
                  <a:schemeClr val="tx1"/>
                </a:solidFill>
              </a:rPr>
              <a:t>S</a:t>
            </a:r>
            <a:r>
              <a:rPr lang="en-US" altLang="en-US" sz="1800" dirty="0" smtClean="0">
                <a:solidFill>
                  <a:schemeClr val="tx1"/>
                </a:solidFill>
              </a:rPr>
              <a:t>tudents will see the </a:t>
            </a:r>
            <a:r>
              <a:rPr lang="en-US" altLang="en-US" sz="1800" i="1" dirty="0" smtClean="0">
                <a:solidFill>
                  <a:schemeClr val="tx1"/>
                </a:solidFill>
              </a:rPr>
              <a:t>Test Instructions and Help</a:t>
            </a:r>
            <a:r>
              <a:rPr lang="en-US" altLang="en-US" sz="1800" dirty="0" smtClean="0">
                <a:solidFill>
                  <a:schemeClr val="tx1"/>
                </a:solidFill>
              </a:rPr>
              <a:t> page before they begin testing</a:t>
            </a:r>
          </a:p>
          <a:p>
            <a:pPr marL="342900" indent="-342900" algn="l">
              <a:spcAft>
                <a:spcPct val="0"/>
              </a:spcAft>
              <a:buFont typeface="+mj-lt"/>
              <a:buAutoNum type="arabicPeriod"/>
              <a:defRPr/>
            </a:pPr>
            <a:r>
              <a:rPr lang="en-US" altLang="en-US" sz="1800" dirty="0" smtClean="0">
                <a:solidFill>
                  <a:schemeClr val="tx1"/>
                </a:solidFill>
              </a:rPr>
              <a:t>Students will select [Begin Test Now] to begin testing</a:t>
            </a:r>
          </a:p>
        </p:txBody>
      </p:sp>
      <p:pic>
        <p:nvPicPr>
          <p:cNvPr id="95237" name="Picture 6"/>
          <p:cNvPicPr>
            <a:picLocks noChangeAspect="1" noChangeArrowheads="1"/>
          </p:cNvPicPr>
          <p:nvPr/>
        </p:nvPicPr>
        <p:blipFill>
          <a:blip r:embed="rId3" cstate="print"/>
          <a:srcRect/>
          <a:stretch>
            <a:fillRect/>
          </a:stretch>
        </p:blipFill>
        <p:spPr bwMode="auto">
          <a:xfrm>
            <a:off x="687764" y="2292557"/>
            <a:ext cx="7694236" cy="41984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own Arrow 6"/>
          <p:cNvSpPr/>
          <p:nvPr/>
        </p:nvSpPr>
        <p:spPr>
          <a:xfrm rot="5400000">
            <a:off x="4171297" y="2058386"/>
            <a:ext cx="363585" cy="11815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Box 7"/>
          <p:cNvSpPr txBox="1"/>
          <p:nvPr/>
        </p:nvSpPr>
        <p:spPr>
          <a:xfrm>
            <a:off x="5029200" y="2514600"/>
            <a:ext cx="228601"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dirty="0" smtClean="0"/>
              <a:t>1</a:t>
            </a:r>
            <a:endParaRPr lang="en-US" sz="1200" dirty="0"/>
          </a:p>
        </p:txBody>
      </p:sp>
      <p:sp>
        <p:nvSpPr>
          <p:cNvPr id="9" name="Down Arrow 8"/>
          <p:cNvSpPr/>
          <p:nvPr/>
        </p:nvSpPr>
        <p:spPr>
          <a:xfrm rot="5400000">
            <a:off x="4476096" y="5628236"/>
            <a:ext cx="363585" cy="11815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TextBox 9"/>
          <p:cNvSpPr txBox="1"/>
          <p:nvPr/>
        </p:nvSpPr>
        <p:spPr>
          <a:xfrm>
            <a:off x="5333999" y="6084450"/>
            <a:ext cx="228601"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dirty="0" smtClean="0"/>
              <a:t>2</a:t>
            </a:r>
            <a:endParaRPr lang="en-US" sz="1200" dirty="0"/>
          </a:p>
        </p:txBody>
      </p:sp>
      <p:sp>
        <p:nvSpPr>
          <p:cNvPr id="11" name="Title 1"/>
          <p:cNvSpPr txBox="1">
            <a:spLocks/>
          </p:cNvSpPr>
          <p:nvPr/>
        </p:nvSpPr>
        <p:spPr bwMode="auto">
          <a:xfrm>
            <a:off x="1371600" y="3048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noAutofit/>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4000">
                <a:solidFill>
                  <a:schemeClr val="bg1"/>
                </a:solidFill>
                <a:latin typeface="Arial" charset="0"/>
              </a:defRPr>
            </a:lvl2pPr>
            <a:lvl3pPr algn="r" rtl="0" eaLnBrk="1" fontAlgn="base" hangingPunct="1">
              <a:spcBef>
                <a:spcPct val="0"/>
              </a:spcBef>
              <a:spcAft>
                <a:spcPct val="0"/>
              </a:spcAft>
              <a:defRPr sz="4000">
                <a:solidFill>
                  <a:schemeClr val="bg1"/>
                </a:solidFill>
                <a:latin typeface="Arial" charset="0"/>
              </a:defRPr>
            </a:lvl3pPr>
            <a:lvl4pPr algn="r" rtl="0" eaLnBrk="1" fontAlgn="base" hangingPunct="1">
              <a:spcBef>
                <a:spcPct val="0"/>
              </a:spcBef>
              <a:spcAft>
                <a:spcPct val="0"/>
              </a:spcAft>
              <a:defRPr sz="4000">
                <a:solidFill>
                  <a:schemeClr val="bg1"/>
                </a:solidFill>
                <a:latin typeface="Arial" charset="0"/>
              </a:defRPr>
            </a:lvl4pPr>
            <a:lvl5pPr algn="r" rtl="0" eaLnBrk="1" fontAlgn="base" hangingPunct="1">
              <a:spcBef>
                <a:spcPct val="0"/>
              </a:spcBef>
              <a:spcAft>
                <a:spcPct val="0"/>
              </a:spcAft>
              <a:defRPr sz="4000">
                <a:solidFill>
                  <a:schemeClr val="bg1"/>
                </a:solidFill>
                <a:latin typeface="Arial" charset="0"/>
              </a:defRPr>
            </a:lvl5pPr>
            <a:lvl6pPr marL="457200" algn="r" rtl="0" eaLnBrk="1" fontAlgn="base" hangingPunct="1">
              <a:spcBef>
                <a:spcPct val="0"/>
              </a:spcBef>
              <a:spcAft>
                <a:spcPct val="0"/>
              </a:spcAft>
              <a:defRPr sz="4000">
                <a:solidFill>
                  <a:schemeClr val="bg1"/>
                </a:solidFill>
                <a:latin typeface="Arial" charset="0"/>
              </a:defRPr>
            </a:lvl6pPr>
            <a:lvl7pPr marL="914400" algn="r" rtl="0" eaLnBrk="1" fontAlgn="base" hangingPunct="1">
              <a:spcBef>
                <a:spcPct val="0"/>
              </a:spcBef>
              <a:spcAft>
                <a:spcPct val="0"/>
              </a:spcAft>
              <a:defRPr sz="4000">
                <a:solidFill>
                  <a:schemeClr val="bg1"/>
                </a:solidFill>
                <a:latin typeface="Arial" charset="0"/>
              </a:defRPr>
            </a:lvl7pPr>
            <a:lvl8pPr marL="1371600" algn="r" rtl="0" eaLnBrk="1" fontAlgn="base" hangingPunct="1">
              <a:spcBef>
                <a:spcPct val="0"/>
              </a:spcBef>
              <a:spcAft>
                <a:spcPct val="0"/>
              </a:spcAft>
              <a:defRPr sz="4000">
                <a:solidFill>
                  <a:schemeClr val="bg1"/>
                </a:solidFill>
                <a:latin typeface="Arial" charset="0"/>
              </a:defRPr>
            </a:lvl8pPr>
            <a:lvl9pPr marL="1828800" algn="r" rtl="0" eaLnBrk="1" fontAlgn="base" hangingPunct="1">
              <a:spcBef>
                <a:spcPct val="0"/>
              </a:spcBef>
              <a:spcAft>
                <a:spcPct val="0"/>
              </a:spcAft>
              <a:defRPr sz="4000">
                <a:solidFill>
                  <a:schemeClr val="bg1"/>
                </a:solidFill>
                <a:latin typeface="Arial" charset="0"/>
              </a:defRPr>
            </a:lvl9pPr>
          </a:lstStyle>
          <a:p>
            <a:r>
              <a:rPr lang="en-US" b="1" kern="0" dirty="0" smtClean="0">
                <a:solidFill>
                  <a:schemeClr val="bg1"/>
                </a:solidFill>
              </a:rPr>
              <a:t>Approving Students to Start Testing</a:t>
            </a:r>
            <a:endParaRPr lang="en-US" kern="0" dirty="0"/>
          </a:p>
        </p:txBody>
      </p:sp>
    </p:spTree>
    <p:extLst>
      <p:ext uri="{BB962C8B-B14F-4D97-AF65-F5344CB8AC3E}">
        <p14:creationId xmlns:p14="http://schemas.microsoft.com/office/powerpoint/2010/main" val="10113094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200" y="2590800"/>
            <a:ext cx="8909222" cy="3880022"/>
            <a:chOff x="76200" y="2590800"/>
            <a:chExt cx="8909222" cy="3880022"/>
          </a:xfrm>
        </p:grpSpPr>
        <p:pic>
          <p:nvPicPr>
            <p:cNvPr id="4" name="Picture 3" descr="TA Interface - Mozilla Firefox"/>
            <p:cNvPicPr>
              <a:picLocks noChangeAspect="1"/>
            </p:cNvPicPr>
            <p:nvPr/>
          </p:nvPicPr>
          <p:blipFill rotWithShape="1">
            <a:blip r:embed="rId3" cstate="print">
              <a:extLst>
                <a:ext uri="{28A0092B-C50C-407E-A947-70E740481C1C}">
                  <a14:useLocalDpi xmlns:a14="http://schemas.microsoft.com/office/drawing/2010/main" val="0"/>
                </a:ext>
              </a:extLst>
            </a:blip>
            <a:srcRect l="2568" t="19116" b="10357"/>
            <a:stretch/>
          </p:blipFill>
          <p:spPr>
            <a:xfrm>
              <a:off x="76200" y="2590800"/>
              <a:ext cx="8909222" cy="3880022"/>
            </a:xfrm>
            <a:prstGeom prst="rect">
              <a:avLst/>
            </a:prstGeom>
          </p:spPr>
        </p:pic>
        <p:sp>
          <p:nvSpPr>
            <p:cNvPr id="10" name="Rectangle 9"/>
            <p:cNvSpPr/>
            <p:nvPr/>
          </p:nvSpPr>
          <p:spPr>
            <a:xfrm>
              <a:off x="76200" y="4343400"/>
              <a:ext cx="2351901"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506" name="Rectangle 1"/>
          <p:cNvSpPr>
            <a:spLocks noChangeArrowheads="1"/>
          </p:cNvSpPr>
          <p:nvPr/>
        </p:nvSpPr>
        <p:spPr bwMode="auto">
          <a:xfrm>
            <a:off x="609600" y="1828800"/>
            <a:ext cx="7924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1200"/>
              </a:spcBef>
              <a:buFont typeface="Arial" charset="0"/>
              <a:buChar char="•"/>
            </a:pPr>
            <a:endParaRPr lang="en-US" altLang="en-US" sz="2600">
              <a:latin typeface="Arial" charset="0"/>
            </a:endParaRPr>
          </a:p>
        </p:txBody>
      </p:sp>
      <p:sp>
        <p:nvSpPr>
          <p:cNvPr id="21507" name="Title 1"/>
          <p:cNvSpPr>
            <a:spLocks noGrp="1"/>
          </p:cNvSpPr>
          <p:nvPr>
            <p:ph type="title"/>
          </p:nvPr>
        </p:nvSpPr>
        <p:spPr>
          <a:xfrm>
            <a:off x="0" y="228600"/>
            <a:ext cx="9144000" cy="639762"/>
          </a:xfrm>
        </p:spPr>
        <p:txBody>
          <a:bodyPr/>
          <a:lstStyle/>
          <a:p>
            <a:r>
              <a:rPr lang="en-US" altLang="en-US" b="1" dirty="0" smtClean="0">
                <a:solidFill>
                  <a:schemeClr val="bg1"/>
                </a:solidFill>
              </a:rPr>
              <a:t>Monitoring Student Progress</a:t>
            </a:r>
          </a:p>
        </p:txBody>
      </p:sp>
      <p:sp>
        <p:nvSpPr>
          <p:cNvPr id="3" name="Text Placeholder 2"/>
          <p:cNvSpPr>
            <a:spLocks noGrp="1"/>
          </p:cNvSpPr>
          <p:nvPr>
            <p:ph type="body" sz="quarter" idx="11"/>
          </p:nvPr>
        </p:nvSpPr>
        <p:spPr>
          <a:xfrm>
            <a:off x="76200" y="1524000"/>
            <a:ext cx="8991600" cy="304800"/>
          </a:xfrm>
        </p:spPr>
        <p:txBody>
          <a:bodyPr vert="horz" wrap="square" lIns="91440" tIns="45720" rIns="91440" bIns="45720" numCol="1" anchor="t" anchorCtr="0" compatLnSpc="1">
            <a:prstTxWarp prst="textNoShape">
              <a:avLst/>
            </a:prstTxWarp>
          </a:bodyPr>
          <a:lstStyle/>
          <a:p>
            <a:pPr marL="342900" indent="-342900" algn="l">
              <a:spcBef>
                <a:spcPct val="0"/>
              </a:spcBef>
              <a:buFont typeface="+mj-lt"/>
              <a:buAutoNum type="arabicPeriod"/>
              <a:defRPr/>
            </a:pPr>
            <a:r>
              <a:rPr lang="en-US" altLang="en-US" sz="1800" dirty="0" smtClean="0">
                <a:solidFill>
                  <a:schemeClr val="tx1"/>
                </a:solidFill>
              </a:rPr>
              <a:t>TAs can monitor student testing through the </a:t>
            </a:r>
            <a:r>
              <a:rPr lang="en-US" altLang="en-US" sz="1800" b="1" i="1" u="sng" dirty="0" smtClean="0">
                <a:solidFill>
                  <a:schemeClr val="tx1"/>
                </a:solidFill>
              </a:rPr>
              <a:t>Students in Your  Operational Test Session</a:t>
            </a:r>
            <a:r>
              <a:rPr lang="en-US" altLang="en-US" sz="1800" b="1" u="sng" dirty="0" smtClean="0">
                <a:solidFill>
                  <a:schemeClr val="tx1"/>
                </a:solidFill>
              </a:rPr>
              <a:t> </a:t>
            </a:r>
            <a:r>
              <a:rPr lang="en-US" altLang="en-US" sz="1800" dirty="0" smtClean="0">
                <a:solidFill>
                  <a:schemeClr val="tx1"/>
                </a:solidFill>
              </a:rPr>
              <a:t>table on the TA Interface</a:t>
            </a:r>
          </a:p>
          <a:p>
            <a:pPr marL="342900" indent="-342900" algn="l">
              <a:spcBef>
                <a:spcPct val="0"/>
              </a:spcBef>
              <a:buFont typeface="+mj-lt"/>
              <a:buAutoNum type="arabicPeriod"/>
              <a:defRPr/>
            </a:pPr>
            <a:r>
              <a:rPr lang="en-US" altLang="en-US" sz="1800" dirty="0" smtClean="0">
                <a:solidFill>
                  <a:schemeClr val="tx1"/>
                </a:solidFill>
              </a:rPr>
              <a:t>Displays students who have logged in and been approved for testing</a:t>
            </a:r>
          </a:p>
        </p:txBody>
      </p:sp>
      <p:sp>
        <p:nvSpPr>
          <p:cNvPr id="8" name="Down Arrow 7"/>
          <p:cNvSpPr/>
          <p:nvPr/>
        </p:nvSpPr>
        <p:spPr>
          <a:xfrm rot="2797427">
            <a:off x="2887068" y="2300358"/>
            <a:ext cx="363585" cy="11815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8"/>
          <p:cNvSpPr txBox="1"/>
          <p:nvPr/>
        </p:nvSpPr>
        <p:spPr>
          <a:xfrm>
            <a:off x="3581400" y="2514600"/>
            <a:ext cx="228601"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dirty="0" smtClean="0"/>
              <a:t>1</a:t>
            </a:r>
            <a:endParaRPr lang="en-US" sz="1200" dirty="0"/>
          </a:p>
        </p:txBody>
      </p:sp>
      <p:sp>
        <p:nvSpPr>
          <p:cNvPr id="11" name="Down Arrow 10"/>
          <p:cNvSpPr/>
          <p:nvPr/>
        </p:nvSpPr>
        <p:spPr>
          <a:xfrm rot="6477225">
            <a:off x="2493649" y="4260074"/>
            <a:ext cx="363585" cy="11815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TextBox 11"/>
          <p:cNvSpPr txBox="1"/>
          <p:nvPr/>
        </p:nvSpPr>
        <p:spPr>
          <a:xfrm>
            <a:off x="3352800" y="4876800"/>
            <a:ext cx="228601"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dirty="0" smtClean="0"/>
              <a:t>2</a:t>
            </a:r>
            <a:endParaRPr lang="en-US" sz="1200" dirty="0"/>
          </a:p>
        </p:txBody>
      </p:sp>
    </p:spTree>
    <p:extLst>
      <p:ext uri="{BB962C8B-B14F-4D97-AF65-F5344CB8AC3E}">
        <p14:creationId xmlns:p14="http://schemas.microsoft.com/office/powerpoint/2010/main" val="23194161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
          <p:cNvSpPr>
            <a:spLocks noChangeArrowheads="1"/>
          </p:cNvSpPr>
          <p:nvPr/>
        </p:nvSpPr>
        <p:spPr bwMode="auto">
          <a:xfrm>
            <a:off x="609600" y="1828800"/>
            <a:ext cx="7924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1200"/>
              </a:spcBef>
              <a:buFont typeface="Arial" charset="0"/>
              <a:buChar char="•"/>
            </a:pPr>
            <a:endParaRPr lang="en-US" altLang="en-US" sz="2600">
              <a:latin typeface="Arial" charset="0"/>
            </a:endParaRPr>
          </a:p>
        </p:txBody>
      </p:sp>
      <p:sp>
        <p:nvSpPr>
          <p:cNvPr id="22532" name="Title 1"/>
          <p:cNvSpPr>
            <a:spLocks noGrp="1"/>
          </p:cNvSpPr>
          <p:nvPr>
            <p:ph type="title"/>
          </p:nvPr>
        </p:nvSpPr>
        <p:spPr>
          <a:xfrm>
            <a:off x="0" y="228600"/>
            <a:ext cx="9144000" cy="639762"/>
          </a:xfrm>
        </p:spPr>
        <p:txBody>
          <a:bodyPr/>
          <a:lstStyle/>
          <a:p>
            <a:r>
              <a:rPr lang="en-US" altLang="en-US" b="1" dirty="0" smtClean="0">
                <a:solidFill>
                  <a:schemeClr val="bg1"/>
                </a:solidFill>
              </a:rPr>
              <a:t>Pausing Tests</a:t>
            </a:r>
          </a:p>
        </p:txBody>
      </p:sp>
      <p:sp>
        <p:nvSpPr>
          <p:cNvPr id="4" name="Text Placeholder 3"/>
          <p:cNvSpPr>
            <a:spLocks noGrp="1"/>
          </p:cNvSpPr>
          <p:nvPr>
            <p:ph type="body" sz="quarter" idx="11"/>
          </p:nvPr>
        </p:nvSpPr>
        <p:spPr>
          <a:xfrm>
            <a:off x="76200" y="1600200"/>
            <a:ext cx="8991600" cy="838200"/>
          </a:xfrm>
        </p:spPr>
        <p:txBody>
          <a:bodyPr/>
          <a:lstStyle/>
          <a:p>
            <a:pPr marL="463550" indent="-463550" algn="l">
              <a:spcBef>
                <a:spcPts val="0"/>
              </a:spcBef>
              <a:buFont typeface="+mj-lt"/>
              <a:buAutoNum type="arabicPeriod"/>
              <a:defRPr/>
            </a:pPr>
            <a:r>
              <a:rPr lang="en-US" sz="1800" dirty="0">
                <a:solidFill>
                  <a:schemeClr val="tx1"/>
                </a:solidFill>
              </a:rPr>
              <a:t>TAs may pause an individual student’s test in the </a:t>
            </a:r>
            <a:r>
              <a:rPr lang="en-US" sz="1800" i="1" dirty="0">
                <a:solidFill>
                  <a:schemeClr val="tx1"/>
                </a:solidFill>
              </a:rPr>
              <a:t>Students in Your Test </a:t>
            </a:r>
            <a:r>
              <a:rPr lang="en-US" sz="1800" i="1" dirty="0" smtClean="0">
                <a:solidFill>
                  <a:schemeClr val="tx1"/>
                </a:solidFill>
              </a:rPr>
              <a:t>Session</a:t>
            </a:r>
            <a:r>
              <a:rPr lang="en-US" sz="1800" dirty="0">
                <a:solidFill>
                  <a:schemeClr val="tx1"/>
                </a:solidFill>
              </a:rPr>
              <a:t> </a:t>
            </a:r>
            <a:r>
              <a:rPr lang="en-US" sz="1800" dirty="0" smtClean="0">
                <a:solidFill>
                  <a:schemeClr val="tx1"/>
                </a:solidFill>
              </a:rPr>
              <a:t>table.  This </a:t>
            </a:r>
            <a:r>
              <a:rPr lang="en-US" sz="1800" dirty="0">
                <a:solidFill>
                  <a:schemeClr val="tx1"/>
                </a:solidFill>
              </a:rPr>
              <a:t>will not affect other students’ </a:t>
            </a:r>
            <a:r>
              <a:rPr lang="en-US" sz="1800" dirty="0" smtClean="0">
                <a:solidFill>
                  <a:schemeClr val="tx1"/>
                </a:solidFill>
              </a:rPr>
              <a:t>tests</a:t>
            </a:r>
            <a:endParaRPr lang="en-US" sz="1800" dirty="0">
              <a:solidFill>
                <a:schemeClr val="tx1"/>
              </a:solidFill>
            </a:endParaRPr>
          </a:p>
        </p:txBody>
      </p:sp>
      <p:grpSp>
        <p:nvGrpSpPr>
          <p:cNvPr id="10" name="Group 9"/>
          <p:cNvGrpSpPr/>
          <p:nvPr/>
        </p:nvGrpSpPr>
        <p:grpSpPr>
          <a:xfrm>
            <a:off x="76200" y="2590800"/>
            <a:ext cx="8909222" cy="3880022"/>
            <a:chOff x="76200" y="2590800"/>
            <a:chExt cx="8909222" cy="3880022"/>
          </a:xfrm>
        </p:grpSpPr>
        <p:pic>
          <p:nvPicPr>
            <p:cNvPr id="12" name="Picture 11" descr="TA Interface - Mozilla Firefox"/>
            <p:cNvPicPr>
              <a:picLocks noChangeAspect="1"/>
            </p:cNvPicPr>
            <p:nvPr/>
          </p:nvPicPr>
          <p:blipFill rotWithShape="1">
            <a:blip r:embed="rId3" cstate="print">
              <a:extLst>
                <a:ext uri="{28A0092B-C50C-407E-A947-70E740481C1C}">
                  <a14:useLocalDpi xmlns:a14="http://schemas.microsoft.com/office/drawing/2010/main" val="0"/>
                </a:ext>
              </a:extLst>
            </a:blip>
            <a:srcRect l="2568" t="19116" b="10357"/>
            <a:stretch/>
          </p:blipFill>
          <p:spPr>
            <a:xfrm>
              <a:off x="76200" y="2590800"/>
              <a:ext cx="8909222" cy="3880022"/>
            </a:xfrm>
            <a:prstGeom prst="rect">
              <a:avLst/>
            </a:prstGeom>
          </p:spPr>
        </p:pic>
        <p:sp>
          <p:nvSpPr>
            <p:cNvPr id="13" name="Rectangle 12"/>
            <p:cNvSpPr/>
            <p:nvPr/>
          </p:nvSpPr>
          <p:spPr>
            <a:xfrm>
              <a:off x="76200" y="4343400"/>
              <a:ext cx="2351901"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Down Arrow 13"/>
          <p:cNvSpPr/>
          <p:nvPr/>
        </p:nvSpPr>
        <p:spPr>
          <a:xfrm rot="10800000">
            <a:off x="8170815" y="4595300"/>
            <a:ext cx="363585" cy="11815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TextBox 14"/>
          <p:cNvSpPr txBox="1"/>
          <p:nvPr/>
        </p:nvSpPr>
        <p:spPr>
          <a:xfrm>
            <a:off x="8229600" y="5867400"/>
            <a:ext cx="228601"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dirty="0" smtClean="0"/>
              <a:t>1</a:t>
            </a:r>
            <a:endParaRPr lang="en-US" sz="1200" dirty="0"/>
          </a:p>
        </p:txBody>
      </p:sp>
    </p:spTree>
    <p:extLst>
      <p:ext uri="{BB962C8B-B14F-4D97-AF65-F5344CB8AC3E}">
        <p14:creationId xmlns:p14="http://schemas.microsoft.com/office/powerpoint/2010/main" val="701297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609600" y="1828800"/>
            <a:ext cx="7924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1200"/>
              </a:spcBef>
              <a:buFont typeface="Arial" charset="0"/>
              <a:buChar char="•"/>
            </a:pPr>
            <a:endParaRPr lang="en-US" altLang="en-US" sz="2600">
              <a:latin typeface="Arial" charset="0"/>
            </a:endParaRPr>
          </a:p>
        </p:txBody>
      </p:sp>
      <p:sp>
        <p:nvSpPr>
          <p:cNvPr id="23555" name="Title 1"/>
          <p:cNvSpPr>
            <a:spLocks noGrp="1"/>
          </p:cNvSpPr>
          <p:nvPr>
            <p:ph type="title"/>
          </p:nvPr>
        </p:nvSpPr>
        <p:spPr>
          <a:xfrm>
            <a:off x="1371600" y="228600"/>
            <a:ext cx="7543800" cy="639762"/>
          </a:xfrm>
        </p:spPr>
        <p:txBody>
          <a:bodyPr/>
          <a:lstStyle/>
          <a:p>
            <a:r>
              <a:rPr lang="en-US" altLang="en-US" b="1" dirty="0" smtClean="0">
                <a:solidFill>
                  <a:schemeClr val="bg1"/>
                </a:solidFill>
              </a:rPr>
              <a:t>General Pause Rules</a:t>
            </a:r>
          </a:p>
        </p:txBody>
      </p:sp>
      <p:sp>
        <p:nvSpPr>
          <p:cNvPr id="186372" name="Text Placeholder 2"/>
          <p:cNvSpPr>
            <a:spLocks noGrp="1"/>
          </p:cNvSpPr>
          <p:nvPr>
            <p:ph type="body" sz="quarter" idx="11"/>
          </p:nvPr>
        </p:nvSpPr>
        <p:spPr bwMode="auto">
          <a:xfrm>
            <a:off x="76200" y="1600201"/>
            <a:ext cx="8991600" cy="26669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914400" lvl="1" indent="-457200">
              <a:lnSpc>
                <a:spcPct val="90000"/>
              </a:lnSpc>
              <a:buFont typeface="+mj-lt"/>
              <a:buAutoNum type="arabicPeriod"/>
              <a:defRPr/>
            </a:pPr>
            <a:r>
              <a:rPr lang="en-US" altLang="en-US" sz="2400" dirty="0" smtClean="0"/>
              <a:t>If there is a technical issue (e.g., power outage or network failure), students will be logged out and the tests will automatically be paused</a:t>
            </a:r>
          </a:p>
          <a:p>
            <a:pPr marL="914400" lvl="1" indent="-457200">
              <a:lnSpc>
                <a:spcPct val="90000"/>
              </a:lnSpc>
              <a:buFont typeface="+mj-lt"/>
              <a:buAutoNum type="arabicPeriod"/>
              <a:defRPr/>
            </a:pPr>
            <a:endParaRPr lang="en-US" altLang="en-US" sz="2400" dirty="0" smtClean="0"/>
          </a:p>
          <a:p>
            <a:pPr marL="914400" lvl="1" indent="-457200">
              <a:lnSpc>
                <a:spcPct val="90000"/>
              </a:lnSpc>
              <a:buFont typeface="+mj-lt"/>
              <a:buAutoNum type="arabicPeriod"/>
              <a:defRPr/>
            </a:pPr>
            <a:r>
              <a:rPr lang="en-US" altLang="en-US" sz="2400" dirty="0" smtClean="0"/>
              <a:t>If a test is paused, the student must log in again to resume testing</a:t>
            </a:r>
          </a:p>
          <a:p>
            <a:pPr lvl="1">
              <a:lnSpc>
                <a:spcPct val="90000"/>
              </a:lnSpc>
              <a:defRPr/>
            </a:pPr>
            <a:endParaRPr lang="en-US" altLang="en-US" sz="2400" dirty="0" smtClean="0"/>
          </a:p>
        </p:txBody>
      </p:sp>
    </p:spTree>
    <p:extLst>
      <p:ext uri="{BB962C8B-B14F-4D97-AF65-F5344CB8AC3E}">
        <p14:creationId xmlns:p14="http://schemas.microsoft.com/office/powerpoint/2010/main" val="26926432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a:xfrm>
            <a:off x="1371600" y="228600"/>
            <a:ext cx="7620000" cy="639762"/>
          </a:xfrm>
        </p:spPr>
        <p:txBody>
          <a:bodyPr/>
          <a:lstStyle/>
          <a:p>
            <a:r>
              <a:rPr lang="en-US" altLang="en-US" b="1" dirty="0" smtClean="0">
                <a:solidFill>
                  <a:schemeClr val="bg1"/>
                </a:solidFill>
              </a:rPr>
              <a:t>Pause Rules: </a:t>
            </a:r>
            <a:br>
              <a:rPr lang="en-US" altLang="en-US" b="1" dirty="0" smtClean="0">
                <a:solidFill>
                  <a:schemeClr val="bg1"/>
                </a:solidFill>
              </a:rPr>
            </a:br>
            <a:r>
              <a:rPr lang="en-US" altLang="en-US" b="1" dirty="0" smtClean="0">
                <a:solidFill>
                  <a:schemeClr val="bg1"/>
                </a:solidFill>
              </a:rPr>
              <a:t>Computer Adaptive Test</a:t>
            </a:r>
          </a:p>
        </p:txBody>
      </p:sp>
      <p:sp>
        <p:nvSpPr>
          <p:cNvPr id="23555" name="Text Placeholder 2"/>
          <p:cNvSpPr>
            <a:spLocks noGrp="1"/>
          </p:cNvSpPr>
          <p:nvPr>
            <p:ph type="body" sz="quarter" idx="11"/>
          </p:nvPr>
        </p:nvSpPr>
        <p:spPr bwMode="auto">
          <a:xfrm>
            <a:off x="76200" y="1524000"/>
            <a:ext cx="8991600" cy="4114800"/>
          </a:xfrm>
          <a:extLst/>
        </p:spPr>
        <p:txBody>
          <a:bodyPr vert="horz" wrap="square" lIns="91440" tIns="45720" rIns="91440" bIns="45720" numCol="1" anchor="t" anchorCtr="0" compatLnSpc="1">
            <a:prstTxWarp prst="textNoShape">
              <a:avLst/>
            </a:prstTxWarp>
          </a:bodyPr>
          <a:lstStyle/>
          <a:p>
            <a:pPr marL="800100" lvl="1" indent="-342900">
              <a:buFont typeface="+mj-lt"/>
              <a:buAutoNum type="arabicPeriod"/>
              <a:defRPr/>
            </a:pPr>
            <a:r>
              <a:rPr lang="en-US" altLang="en-US" dirty="0" smtClean="0"/>
              <a:t>If a Non-Performance Task is paused for </a:t>
            </a:r>
            <a:r>
              <a:rPr lang="en-US" altLang="en-US" b="1" dirty="0" smtClean="0"/>
              <a:t>more than 20 minutes</a:t>
            </a:r>
            <a:r>
              <a:rPr lang="en-US" altLang="en-US" dirty="0" smtClean="0"/>
              <a:t>, the student is:</a:t>
            </a:r>
          </a:p>
          <a:p>
            <a:pPr marL="1257300" lvl="2" indent="-342900">
              <a:buFont typeface="+mj-lt"/>
              <a:buAutoNum type="alphaUcPeriod"/>
              <a:defRPr/>
            </a:pPr>
            <a:r>
              <a:rPr lang="en-US" altLang="en-US" dirty="0" smtClean="0"/>
              <a:t>Presented with the test page containing the test item he or she was last working on (if the page contains at least 1 unanswered item) </a:t>
            </a:r>
            <a:r>
              <a:rPr lang="en-US" altLang="en-US" b="1" u="sng" dirty="0" smtClean="0"/>
              <a:t>OR</a:t>
            </a:r>
          </a:p>
          <a:p>
            <a:pPr marL="1257300" lvl="2" indent="-342900">
              <a:buFont typeface="+mj-lt"/>
              <a:buAutoNum type="alphaUcPeriod"/>
              <a:defRPr/>
            </a:pPr>
            <a:r>
              <a:rPr lang="en-US" altLang="en-US" dirty="0" smtClean="0"/>
              <a:t>Presented with the next test page (if all items on the previous test page were answered) </a:t>
            </a:r>
          </a:p>
          <a:p>
            <a:pPr marL="1257300" lvl="2" indent="-342900">
              <a:buFont typeface="+mj-lt"/>
              <a:buAutoNum type="alphaUcPeriod"/>
              <a:defRPr/>
            </a:pPr>
            <a:r>
              <a:rPr lang="en-US" altLang="en-US" dirty="0" smtClean="0"/>
              <a:t>Not permitted to review or change any test items on previous test pages</a:t>
            </a:r>
          </a:p>
          <a:p>
            <a:pPr marL="1257300" lvl="2" indent="-342900">
              <a:buFont typeface="+mj-lt"/>
              <a:buAutoNum type="alphaUcPeriod"/>
              <a:defRPr/>
            </a:pPr>
            <a:endParaRPr lang="en-US" altLang="en-US" dirty="0" smtClean="0"/>
          </a:p>
          <a:p>
            <a:pPr marL="800100" lvl="1" indent="-342900">
              <a:buFont typeface="+mj-lt"/>
              <a:buAutoNum type="arabicPeriod"/>
              <a:defRPr/>
            </a:pPr>
            <a:r>
              <a:rPr lang="en-US" altLang="en-US" dirty="0" smtClean="0"/>
              <a:t>If a Non-Performance Task is paused for </a:t>
            </a:r>
            <a:r>
              <a:rPr lang="en-US" altLang="en-US" b="1" dirty="0" smtClean="0"/>
              <a:t>less than 20 minutes</a:t>
            </a:r>
            <a:r>
              <a:rPr lang="en-US" altLang="en-US" dirty="0" smtClean="0"/>
              <a:t>, the student is:</a:t>
            </a:r>
          </a:p>
          <a:p>
            <a:pPr marL="1257300" lvl="2" indent="-342900">
              <a:buFont typeface="+mj-lt"/>
              <a:buAutoNum type="alphaUcPeriod"/>
              <a:defRPr/>
            </a:pPr>
            <a:r>
              <a:rPr lang="en-US" altLang="en-US" dirty="0" smtClean="0"/>
              <a:t>Presented with the test item or passage he or she was working on when the test was paused</a:t>
            </a:r>
          </a:p>
          <a:p>
            <a:pPr marL="1257300" lvl="2" indent="-342900">
              <a:buFont typeface="+mj-lt"/>
              <a:buAutoNum type="alphaUcPeriod"/>
              <a:defRPr/>
            </a:pPr>
            <a:r>
              <a:rPr lang="en-US" altLang="en-US" dirty="0" smtClean="0"/>
              <a:t>Permitted to answer previously shown items within a segment</a:t>
            </a:r>
          </a:p>
        </p:txBody>
      </p:sp>
    </p:spTree>
    <p:extLst>
      <p:ext uri="{BB962C8B-B14F-4D97-AF65-F5344CB8AC3E}">
        <p14:creationId xmlns:p14="http://schemas.microsoft.com/office/powerpoint/2010/main" val="23031621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a:xfrm>
            <a:off x="0" y="228600"/>
            <a:ext cx="9144000" cy="639762"/>
          </a:xfrm>
        </p:spPr>
        <p:txBody>
          <a:bodyPr>
            <a:normAutofit fontScale="90000"/>
          </a:bodyPr>
          <a:lstStyle/>
          <a:p>
            <a:r>
              <a:rPr lang="en-US" altLang="en-US" sz="4000" b="1" dirty="0" smtClean="0">
                <a:solidFill>
                  <a:schemeClr val="bg1"/>
                </a:solidFill>
              </a:rPr>
              <a:t>Pause Rules:</a:t>
            </a:r>
            <a:br>
              <a:rPr lang="en-US" altLang="en-US" sz="4000" b="1" dirty="0" smtClean="0">
                <a:solidFill>
                  <a:schemeClr val="bg1"/>
                </a:solidFill>
              </a:rPr>
            </a:br>
            <a:r>
              <a:rPr lang="en-US" altLang="en-US" sz="4000" b="1" dirty="0" smtClean="0">
                <a:solidFill>
                  <a:schemeClr val="bg1"/>
                </a:solidFill>
              </a:rPr>
              <a:t>Performance Task</a:t>
            </a:r>
          </a:p>
        </p:txBody>
      </p:sp>
      <p:sp>
        <p:nvSpPr>
          <p:cNvPr id="23555" name="Text Placeholder 2"/>
          <p:cNvSpPr>
            <a:spLocks noGrp="1"/>
          </p:cNvSpPr>
          <p:nvPr>
            <p:ph type="body" sz="quarter" idx="11"/>
          </p:nvPr>
        </p:nvSpPr>
        <p:spPr bwMode="auto">
          <a:xfrm>
            <a:off x="76200" y="1524000"/>
            <a:ext cx="8991600" cy="457200"/>
          </a:xfrm>
          <a:extLst/>
        </p:spPr>
        <p:txBody>
          <a:bodyPr vert="horz" wrap="square" lIns="91440" tIns="45720" rIns="91440" bIns="45720" numCol="1" anchor="t" anchorCtr="0" compatLnSpc="1">
            <a:prstTxWarp prst="textNoShape">
              <a:avLst/>
            </a:prstTxWarp>
          </a:bodyPr>
          <a:lstStyle/>
          <a:p>
            <a:pPr marL="914400" lvl="1" indent="-457200">
              <a:buFont typeface="+mj-lt"/>
              <a:buAutoNum type="arabicPeriod"/>
              <a:defRPr/>
            </a:pPr>
            <a:r>
              <a:rPr lang="en-US" altLang="en-US" sz="2000" dirty="0" smtClean="0"/>
              <a:t>There are no pause rules for Performance Tasks (PT)</a:t>
            </a:r>
            <a:endParaRPr lang="en-US" altLang="en-US" sz="2000" dirty="0"/>
          </a:p>
          <a:p>
            <a:pPr marL="914400" lvl="1" indent="-457200">
              <a:buFont typeface="+mj-lt"/>
              <a:buAutoNum type="arabicPeriod"/>
              <a:defRPr/>
            </a:pPr>
            <a:r>
              <a:rPr lang="en-US" altLang="en-US" sz="2000" dirty="0" smtClean="0"/>
              <a:t>Even if a Performance Task is paused for more than 20 minutes, the student can return to the current section and continue </a:t>
            </a:r>
          </a:p>
          <a:p>
            <a:pPr marL="914400" lvl="1" indent="-457200">
              <a:buFont typeface="+mj-lt"/>
              <a:buAutoNum type="arabicPeriod"/>
              <a:defRPr/>
            </a:pPr>
            <a:r>
              <a:rPr lang="en-US" altLang="en-US" sz="2000" dirty="0" smtClean="0"/>
              <a:t>ELA PTs are divided into two parts</a:t>
            </a:r>
          </a:p>
          <a:p>
            <a:pPr marL="1371600" lvl="2" indent="-457200">
              <a:buFont typeface="+mj-lt"/>
              <a:buAutoNum type="alphaUcPeriod"/>
              <a:defRPr/>
            </a:pPr>
            <a:r>
              <a:rPr lang="en-US" altLang="en-US" sz="2000" dirty="0" smtClean="0"/>
              <a:t>After a student completes the first part, he or she cannot return to it.</a:t>
            </a:r>
          </a:p>
          <a:p>
            <a:pPr marL="920750" lvl="2" indent="-463550">
              <a:spcBef>
                <a:spcPct val="0"/>
              </a:spcBef>
              <a:buFont typeface="+mj-lt"/>
              <a:buAutoNum type="alphaUcPeriod"/>
              <a:defRPr/>
            </a:pPr>
            <a:endParaRPr lang="en-US" altLang="en-US" sz="2000" dirty="0" smtClean="0"/>
          </a:p>
        </p:txBody>
      </p:sp>
    </p:spTree>
    <p:extLst>
      <p:ext uri="{BB962C8B-B14F-4D97-AF65-F5344CB8AC3E}">
        <p14:creationId xmlns:p14="http://schemas.microsoft.com/office/powerpoint/2010/main" val="41966508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a:xfrm>
            <a:off x="0" y="304800"/>
            <a:ext cx="8915400" cy="639762"/>
          </a:xfrm>
        </p:spPr>
        <p:txBody>
          <a:bodyPr/>
          <a:lstStyle/>
          <a:p>
            <a:r>
              <a:rPr lang="en-US" altLang="en-US" b="1" dirty="0" smtClean="0">
                <a:solidFill>
                  <a:schemeClr val="bg1"/>
                </a:solidFill>
              </a:rPr>
              <a:t>Test Timeout Due to Inactivity</a:t>
            </a:r>
          </a:p>
        </p:txBody>
      </p:sp>
      <p:sp>
        <p:nvSpPr>
          <p:cNvPr id="23555" name="Text Placeholder 2"/>
          <p:cNvSpPr>
            <a:spLocks noGrp="1"/>
          </p:cNvSpPr>
          <p:nvPr>
            <p:ph type="body" sz="quarter" idx="11"/>
          </p:nvPr>
        </p:nvSpPr>
        <p:spPr bwMode="auto">
          <a:xfrm>
            <a:off x="76200" y="1431925"/>
            <a:ext cx="8991600" cy="396875"/>
          </a:xfrm>
          <a:extLst/>
        </p:spPr>
        <p:txBody>
          <a:bodyPr vert="horz" wrap="square" lIns="91440" tIns="45720" rIns="91440" bIns="45720" numCol="1" anchor="t" anchorCtr="0" compatLnSpc="1">
            <a:prstTxWarp prst="textNoShape">
              <a:avLst/>
            </a:prstTxWarp>
          </a:bodyPr>
          <a:lstStyle/>
          <a:p>
            <a:pPr marL="914400" lvl="1" indent="-457200">
              <a:buFont typeface="+mj-lt"/>
              <a:buAutoNum type="arabicPeriod"/>
              <a:defRPr/>
            </a:pPr>
            <a:r>
              <a:rPr lang="en-US" altLang="en-US" sz="2000" dirty="0" smtClean="0"/>
              <a:t>As a security measure, students are automatically logged out of the test after </a:t>
            </a:r>
            <a:r>
              <a:rPr lang="en-US" altLang="en-US" sz="2000" dirty="0"/>
              <a:t>3</a:t>
            </a:r>
            <a:r>
              <a:rPr lang="en-US" altLang="en-US" sz="2000" dirty="0" smtClean="0"/>
              <a:t>0 minutes of inactivity</a:t>
            </a:r>
          </a:p>
          <a:p>
            <a:pPr marL="914400" lvl="1" indent="-457200">
              <a:buFont typeface="+mj-lt"/>
              <a:buAutoNum type="arabicPeriod"/>
              <a:defRPr/>
            </a:pPr>
            <a:r>
              <a:rPr lang="en-US" altLang="en-US" sz="2000" dirty="0" smtClean="0"/>
              <a:t>Activity means:</a:t>
            </a:r>
          </a:p>
          <a:p>
            <a:pPr marL="1371600" lvl="2" indent="-457200">
              <a:buFont typeface="+mj-lt"/>
              <a:buAutoNum type="alphaUcPeriod"/>
              <a:defRPr/>
            </a:pPr>
            <a:r>
              <a:rPr lang="en-US" altLang="en-US" sz="2000" dirty="0" smtClean="0"/>
              <a:t>Selecting an answer</a:t>
            </a:r>
          </a:p>
          <a:p>
            <a:pPr marL="1371600" lvl="2" indent="-457200">
              <a:buFont typeface="+mj-lt"/>
              <a:buAutoNum type="alphaUcPeriod"/>
              <a:defRPr/>
            </a:pPr>
            <a:r>
              <a:rPr lang="en-US" altLang="en-US" sz="2000" dirty="0" smtClean="0"/>
              <a:t>Using a navigation option in the test (e.g., selecting [Next] or [Back], using the Questions drop-down list)</a:t>
            </a:r>
          </a:p>
          <a:p>
            <a:pPr marL="914400" lvl="1" indent="-457200">
              <a:buFont typeface="+mj-lt"/>
              <a:buAutoNum type="arabicPeriod"/>
              <a:defRPr/>
            </a:pPr>
            <a:r>
              <a:rPr lang="en-US" altLang="en-US" sz="2000" b="1" dirty="0" smtClean="0"/>
              <a:t>Note: </a:t>
            </a:r>
            <a:r>
              <a:rPr lang="en-US" altLang="en-US" sz="2000" dirty="0" smtClean="0"/>
              <a:t>Moving the mouse or selecting an empty space on the screen is </a:t>
            </a:r>
            <a:r>
              <a:rPr lang="en-US" altLang="en-US" sz="2000" b="1" u="sng" dirty="0" smtClean="0"/>
              <a:t>not</a:t>
            </a:r>
            <a:r>
              <a:rPr lang="en-US" altLang="en-US" sz="2000" b="1" dirty="0" smtClean="0"/>
              <a:t> </a:t>
            </a:r>
            <a:r>
              <a:rPr lang="en-US" altLang="en-US" sz="2000" dirty="0" smtClean="0"/>
              <a:t>considered activity</a:t>
            </a:r>
          </a:p>
          <a:p>
            <a:pPr marL="914400" lvl="1" indent="-457200">
              <a:buFont typeface="+mj-lt"/>
              <a:buAutoNum type="arabicPeriod"/>
              <a:defRPr/>
            </a:pPr>
            <a:r>
              <a:rPr lang="en-US" altLang="en-US" sz="2000" dirty="0" smtClean="0"/>
              <a:t>Before </a:t>
            </a:r>
            <a:r>
              <a:rPr lang="en-US" altLang="en-US" sz="2000" dirty="0"/>
              <a:t>the system logs out, a warning message will be </a:t>
            </a:r>
            <a:r>
              <a:rPr lang="en-US" altLang="en-US" sz="2000" dirty="0" smtClean="0"/>
              <a:t>displayed </a:t>
            </a:r>
            <a:endParaRPr lang="en-US" altLang="en-US" sz="2000" dirty="0"/>
          </a:p>
        </p:txBody>
      </p:sp>
      <p:pic>
        <p:nvPicPr>
          <p:cNvPr id="4" name="Picture 4" descr="timeout.jpg"/>
          <p:cNvPicPr>
            <a:picLocks noChangeAspect="1" noChangeArrowheads="1"/>
          </p:cNvPicPr>
          <p:nvPr/>
        </p:nvPicPr>
        <p:blipFill>
          <a:blip r:embed="rId3" cstate="print"/>
          <a:srcRect/>
          <a:stretch>
            <a:fillRect/>
          </a:stretch>
        </p:blipFill>
        <p:spPr bwMode="auto">
          <a:xfrm>
            <a:off x="758380" y="4572000"/>
            <a:ext cx="7623620" cy="205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0314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p:nvPr>
        </p:nvSpPr>
        <p:spPr>
          <a:xfrm>
            <a:off x="0" y="228600"/>
            <a:ext cx="9144000" cy="639762"/>
          </a:xfrm>
        </p:spPr>
        <p:txBody>
          <a:bodyPr/>
          <a:lstStyle/>
          <a:p>
            <a:r>
              <a:rPr lang="en-US" altLang="en-US" b="1" dirty="0" smtClean="0">
                <a:solidFill>
                  <a:schemeClr val="bg1"/>
                </a:solidFill>
              </a:rPr>
              <a:t>Student Logon Information</a:t>
            </a:r>
          </a:p>
        </p:txBody>
      </p:sp>
      <p:sp>
        <p:nvSpPr>
          <p:cNvPr id="23555" name="Text Placeholder 2"/>
          <p:cNvSpPr>
            <a:spLocks noGrp="1"/>
          </p:cNvSpPr>
          <p:nvPr>
            <p:ph type="body" sz="quarter" idx="11"/>
          </p:nvPr>
        </p:nvSpPr>
        <p:spPr bwMode="auto">
          <a:xfrm>
            <a:off x="152400" y="1447800"/>
            <a:ext cx="8839200" cy="3733800"/>
          </a:xfrm>
          <a:extLst/>
        </p:spPr>
        <p:txBody>
          <a:bodyPr vert="horz" wrap="square" lIns="91440" tIns="45720" rIns="91440" bIns="45720" numCol="1" anchor="t" anchorCtr="0" compatLnSpc="1">
            <a:prstTxWarp prst="textNoShape">
              <a:avLst/>
            </a:prstTxWarp>
            <a:normAutofit fontScale="77500" lnSpcReduction="20000"/>
          </a:bodyPr>
          <a:lstStyle/>
          <a:p>
            <a:pPr marL="914400" lvl="1" indent="-457200">
              <a:lnSpc>
                <a:spcPct val="110000"/>
              </a:lnSpc>
              <a:spcAft>
                <a:spcPts val="600"/>
              </a:spcAft>
              <a:buFont typeface="+mj-lt"/>
              <a:buAutoNum type="arabicPeriod"/>
              <a:defRPr/>
            </a:pPr>
            <a:r>
              <a:rPr lang="en-US" altLang="en-US" sz="2000" dirty="0" smtClean="0"/>
              <a:t>Distribution of Students Logon Credentials</a:t>
            </a:r>
          </a:p>
          <a:p>
            <a:pPr marL="1371600" lvl="2" indent="-457200">
              <a:lnSpc>
                <a:spcPct val="110000"/>
              </a:lnSpc>
              <a:spcAft>
                <a:spcPts val="600"/>
              </a:spcAft>
              <a:buFont typeface="+mj-lt"/>
              <a:buAutoNum type="alphaUcPeriod"/>
              <a:defRPr/>
            </a:pPr>
            <a:r>
              <a:rPr lang="en-US" altLang="en-US" sz="2000" dirty="0" smtClean="0"/>
              <a:t>Test Administrators need </a:t>
            </a:r>
            <a:r>
              <a:rPr lang="en-US" altLang="en-US" sz="2000" dirty="0"/>
              <a:t>to provide students with the student’s Statewide Student Identifier (SSID), First Name, and Session ID for logon</a:t>
            </a:r>
          </a:p>
          <a:p>
            <a:pPr marL="1371600" lvl="2" indent="-457200">
              <a:lnSpc>
                <a:spcPct val="110000"/>
              </a:lnSpc>
              <a:spcAft>
                <a:spcPts val="600"/>
              </a:spcAft>
              <a:buFont typeface="+mj-lt"/>
              <a:buAutoNum type="alphaUcPeriod"/>
              <a:defRPr/>
            </a:pPr>
            <a:r>
              <a:rPr lang="en-US" altLang="en-US" sz="2000" dirty="0" smtClean="0"/>
              <a:t>Follow </a:t>
            </a:r>
            <a:r>
              <a:rPr lang="en-US" altLang="en-US" sz="2000" dirty="0"/>
              <a:t>guidelines set forth by </a:t>
            </a:r>
            <a:r>
              <a:rPr lang="en-US" altLang="en-US" sz="2000" dirty="0" smtClean="0"/>
              <a:t>site CAASPP coordinator</a:t>
            </a:r>
            <a:endParaRPr lang="en-US" altLang="en-US" sz="2000" dirty="0"/>
          </a:p>
          <a:p>
            <a:pPr marL="1885950" lvl="3" indent="-514350">
              <a:lnSpc>
                <a:spcPct val="110000"/>
              </a:lnSpc>
              <a:spcAft>
                <a:spcPts val="600"/>
              </a:spcAft>
              <a:buFont typeface="+mj-lt"/>
              <a:buAutoNum type="romanLcPeriod"/>
              <a:defRPr/>
            </a:pPr>
            <a:r>
              <a:rPr lang="en-US" altLang="en-US" sz="2000" dirty="0" smtClean="0"/>
              <a:t>May be used </a:t>
            </a:r>
            <a:r>
              <a:rPr lang="en-US" altLang="en-US" sz="2000" dirty="0"/>
              <a:t>year </a:t>
            </a:r>
            <a:r>
              <a:rPr lang="en-US" altLang="en-US" sz="2000" dirty="0" smtClean="0"/>
              <a:t>round</a:t>
            </a:r>
          </a:p>
          <a:p>
            <a:pPr marL="1885950" lvl="3" indent="-514350">
              <a:lnSpc>
                <a:spcPct val="110000"/>
              </a:lnSpc>
              <a:spcAft>
                <a:spcPts val="600"/>
              </a:spcAft>
              <a:buFont typeface="+mj-lt"/>
              <a:buAutoNum type="romanLcPeriod"/>
              <a:defRPr/>
            </a:pPr>
            <a:r>
              <a:rPr lang="en-US" altLang="en-US" sz="2000" dirty="0"/>
              <a:t>May be provided on a card or piece of paper </a:t>
            </a:r>
          </a:p>
          <a:p>
            <a:pPr marL="914400" lvl="1" indent="-457200">
              <a:lnSpc>
                <a:spcPct val="110000"/>
              </a:lnSpc>
              <a:spcAft>
                <a:spcPts val="600"/>
              </a:spcAft>
              <a:buFont typeface="+mj-lt"/>
              <a:buAutoNum type="arabicPeriod"/>
              <a:defRPr/>
            </a:pPr>
            <a:r>
              <a:rPr lang="en-US" altLang="en-US" sz="2000" dirty="0" smtClean="0"/>
              <a:t>Session ID</a:t>
            </a:r>
          </a:p>
          <a:p>
            <a:pPr marL="1371600" lvl="2" indent="-457200">
              <a:lnSpc>
                <a:spcPct val="110000"/>
              </a:lnSpc>
              <a:spcAft>
                <a:spcPts val="600"/>
              </a:spcAft>
              <a:buFont typeface="+mj-lt"/>
              <a:buAutoNum type="alphaUcPeriod"/>
              <a:defRPr/>
            </a:pPr>
            <a:r>
              <a:rPr lang="en-US" altLang="en-US" sz="2000" dirty="0" smtClean="0"/>
              <a:t>Test Administrators write Session </a:t>
            </a:r>
            <a:r>
              <a:rPr lang="en-US" altLang="en-US" sz="2000" dirty="0"/>
              <a:t>ID on </a:t>
            </a:r>
            <a:r>
              <a:rPr lang="en-US" altLang="en-US" sz="2000" dirty="0" smtClean="0"/>
              <a:t>the board </a:t>
            </a:r>
            <a:r>
              <a:rPr lang="en-US" altLang="en-US" sz="2000" dirty="0"/>
              <a:t>or where students can see </a:t>
            </a:r>
            <a:r>
              <a:rPr lang="en-US" altLang="en-US" sz="2000" dirty="0" smtClean="0"/>
              <a:t>it</a:t>
            </a:r>
          </a:p>
          <a:p>
            <a:pPr marL="1371600" lvl="2" indent="-457200">
              <a:lnSpc>
                <a:spcPct val="110000"/>
              </a:lnSpc>
              <a:spcAft>
                <a:spcPts val="600"/>
              </a:spcAft>
              <a:buFont typeface="+mj-lt"/>
              <a:buAutoNum type="alphaUcPeriod"/>
              <a:defRPr/>
            </a:pPr>
            <a:r>
              <a:rPr lang="en-US" altLang="en-US" sz="2000" dirty="0" smtClean="0"/>
              <a:t>Test Administrators write Session ID on a </a:t>
            </a:r>
            <a:r>
              <a:rPr lang="en-US" altLang="en-US" sz="2000" dirty="0" smtClean="0">
                <a:solidFill>
                  <a:srgbClr val="FF0000"/>
                </a:solidFill>
              </a:rPr>
              <a:t>separate piece of paper</a:t>
            </a:r>
            <a:endParaRPr lang="en-US" altLang="en-US" sz="2000" dirty="0">
              <a:solidFill>
                <a:srgbClr val="FF0000"/>
              </a:solidFill>
            </a:endParaRPr>
          </a:p>
          <a:p>
            <a:pPr marL="914400" lvl="1" indent="-457200">
              <a:lnSpc>
                <a:spcPct val="110000"/>
              </a:lnSpc>
              <a:spcAft>
                <a:spcPts val="600"/>
              </a:spcAft>
              <a:buFont typeface="+mj-lt"/>
              <a:buAutoNum type="arabicPeriod"/>
              <a:defRPr/>
            </a:pPr>
            <a:r>
              <a:rPr lang="en-US" altLang="en-US" sz="2000" dirty="0" smtClean="0"/>
              <a:t>Maintaining Logon Credentials Secure</a:t>
            </a:r>
          </a:p>
          <a:p>
            <a:pPr marL="1371600" lvl="2" indent="-457200">
              <a:lnSpc>
                <a:spcPct val="110000"/>
              </a:lnSpc>
              <a:spcAft>
                <a:spcPts val="600"/>
              </a:spcAft>
              <a:buFont typeface="+mj-lt"/>
              <a:buAutoNum type="alphaUcPeriod"/>
              <a:defRPr/>
            </a:pPr>
            <a:r>
              <a:rPr lang="en-US" altLang="en-US" sz="2000" dirty="0" smtClean="0"/>
              <a:t>Do not let students take logon credential cards outside the room</a:t>
            </a:r>
          </a:p>
          <a:p>
            <a:pPr marL="1371600" lvl="2" indent="-457200">
              <a:lnSpc>
                <a:spcPct val="110000"/>
              </a:lnSpc>
              <a:spcAft>
                <a:spcPts val="600"/>
              </a:spcAft>
              <a:buFont typeface="+mj-lt"/>
              <a:buAutoNum type="alphaUcPeriod"/>
              <a:defRPr/>
            </a:pPr>
            <a:r>
              <a:rPr lang="en-US" altLang="en-US" sz="2000" dirty="0" smtClean="0"/>
              <a:t>Collect and account for ALL students Logon credentials cards before students exit the room</a:t>
            </a:r>
          </a:p>
        </p:txBody>
      </p:sp>
      <p:sp>
        <p:nvSpPr>
          <p:cNvPr id="2" name="Rectangle 1"/>
          <p:cNvSpPr/>
          <p:nvPr/>
        </p:nvSpPr>
        <p:spPr>
          <a:xfrm>
            <a:off x="152400" y="5410200"/>
            <a:ext cx="8686800" cy="1066800"/>
          </a:xfrm>
          <a:prstGeom prst="rect">
            <a:avLst/>
          </a:prstGeom>
          <a:noFill/>
          <a:ln w="76200" cmpd="tri">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defRPr/>
            </a:pPr>
            <a:r>
              <a:rPr lang="en-US" altLang="en-US" b="1" dirty="0">
                <a:solidFill>
                  <a:schemeClr val="tx1"/>
                </a:solidFill>
              </a:rPr>
              <a:t>Important: </a:t>
            </a:r>
            <a:r>
              <a:rPr lang="en-US" altLang="en-US" dirty="0">
                <a:solidFill>
                  <a:schemeClr val="tx1"/>
                </a:solidFill>
              </a:rPr>
              <a:t>Student personal information is secure and must be collected and securely stored at the end of a test session, then securely destroyed at the end of the test administration.</a:t>
            </a:r>
          </a:p>
        </p:txBody>
      </p:sp>
    </p:spTree>
    <p:extLst>
      <p:ext uri="{BB962C8B-B14F-4D97-AF65-F5344CB8AC3E}">
        <p14:creationId xmlns:p14="http://schemas.microsoft.com/office/powerpoint/2010/main" val="16289787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txBox="1">
            <a:spLocks/>
          </p:cNvSpPr>
          <p:nvPr/>
        </p:nvSpPr>
        <p:spPr bwMode="auto">
          <a:xfrm>
            <a:off x="0" y="228600"/>
            <a:ext cx="8991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en-US" sz="3200" b="1" dirty="0">
                <a:solidFill>
                  <a:schemeClr val="bg1"/>
                </a:solidFill>
                <a:latin typeface="Verdana" pitchFamily="34" charset="0"/>
                <a:ea typeface="Verdana" pitchFamily="34" charset="0"/>
                <a:cs typeface="Verdana" pitchFamily="34" charset="0"/>
              </a:rPr>
              <a:t>Stopping an Entire Test Session</a:t>
            </a:r>
          </a:p>
        </p:txBody>
      </p:sp>
      <p:sp>
        <p:nvSpPr>
          <p:cNvPr id="27651" name="Rectangle 1"/>
          <p:cNvSpPr>
            <a:spLocks noChangeArrowheads="1"/>
          </p:cNvSpPr>
          <p:nvPr/>
        </p:nvSpPr>
        <p:spPr bwMode="auto">
          <a:xfrm>
            <a:off x="609600" y="1828800"/>
            <a:ext cx="7924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1200"/>
              </a:spcBef>
              <a:buFont typeface="Arial" charset="0"/>
              <a:buChar char="•"/>
            </a:pPr>
            <a:endParaRPr lang="en-US" altLang="en-US" sz="2600">
              <a:latin typeface="Arial" charset="0"/>
            </a:endParaRPr>
          </a:p>
        </p:txBody>
      </p:sp>
      <p:sp>
        <p:nvSpPr>
          <p:cNvPr id="27652" name="Content Placeholder 2"/>
          <p:cNvSpPr txBox="1">
            <a:spLocks/>
          </p:cNvSpPr>
          <p:nvPr/>
        </p:nvSpPr>
        <p:spPr bwMode="auto">
          <a:xfrm>
            <a:off x="76200" y="1524000"/>
            <a:ext cx="89154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indent="-457200">
              <a:lnSpc>
                <a:spcPct val="90000"/>
              </a:lnSpc>
              <a:spcAft>
                <a:spcPts val="600"/>
              </a:spcAft>
              <a:buFont typeface="+mj-lt"/>
              <a:buAutoNum type="arabicPeriod"/>
            </a:pPr>
            <a:r>
              <a:rPr lang="en-US" altLang="en-US" sz="2000" dirty="0">
                <a:latin typeface="Arial" charset="0"/>
              </a:rPr>
              <a:t>TAs can stop a test session (and therefore pause tests for all students in the </a:t>
            </a:r>
            <a:r>
              <a:rPr lang="en-US" altLang="en-US" sz="2000" dirty="0" smtClean="0">
                <a:latin typeface="Arial" charset="0"/>
              </a:rPr>
              <a:t>session) by selecting </a:t>
            </a:r>
            <a:r>
              <a:rPr lang="en-US" altLang="en-US" sz="2000" dirty="0">
                <a:latin typeface="Arial" charset="0"/>
              </a:rPr>
              <a:t>the [</a:t>
            </a:r>
            <a:r>
              <a:rPr lang="en-US" altLang="en-US" sz="2000" b="1" dirty="0">
                <a:latin typeface="Arial" charset="0"/>
              </a:rPr>
              <a:t>Stop Session</a:t>
            </a:r>
            <a:r>
              <a:rPr lang="en-US" altLang="en-US" sz="2000" dirty="0">
                <a:latin typeface="Arial" charset="0"/>
              </a:rPr>
              <a:t>] </a:t>
            </a:r>
            <a:r>
              <a:rPr lang="en-US" altLang="en-US" sz="2000" dirty="0" smtClean="0">
                <a:latin typeface="Arial" charset="0"/>
              </a:rPr>
              <a:t>button</a:t>
            </a:r>
            <a:endParaRPr lang="en-US" altLang="en-US" sz="2000" dirty="0">
              <a:latin typeface="Arial" charset="0"/>
            </a:endParaRPr>
          </a:p>
        </p:txBody>
      </p:sp>
      <p:grpSp>
        <p:nvGrpSpPr>
          <p:cNvPr id="9" name="Group 8"/>
          <p:cNvGrpSpPr/>
          <p:nvPr/>
        </p:nvGrpSpPr>
        <p:grpSpPr>
          <a:xfrm>
            <a:off x="381000" y="2895600"/>
            <a:ext cx="8229600" cy="3200400"/>
            <a:chOff x="76200" y="2590800"/>
            <a:chExt cx="8909222" cy="3880022"/>
          </a:xfrm>
        </p:grpSpPr>
        <p:pic>
          <p:nvPicPr>
            <p:cNvPr id="10" name="Picture 9" descr="TA Interface - Mozilla Firefox"/>
            <p:cNvPicPr>
              <a:picLocks noChangeAspect="1"/>
            </p:cNvPicPr>
            <p:nvPr/>
          </p:nvPicPr>
          <p:blipFill rotWithShape="1">
            <a:blip r:embed="rId3" cstate="print">
              <a:extLst>
                <a:ext uri="{28A0092B-C50C-407E-A947-70E740481C1C}">
                  <a14:useLocalDpi xmlns:a14="http://schemas.microsoft.com/office/drawing/2010/main" val="0"/>
                </a:ext>
              </a:extLst>
            </a:blip>
            <a:srcRect l="2568" t="19116" b="10357"/>
            <a:stretch/>
          </p:blipFill>
          <p:spPr>
            <a:xfrm>
              <a:off x="76200" y="2590800"/>
              <a:ext cx="8909222" cy="3880022"/>
            </a:xfrm>
            <a:prstGeom prst="rect">
              <a:avLst/>
            </a:prstGeom>
          </p:spPr>
        </p:pic>
        <p:sp>
          <p:nvSpPr>
            <p:cNvPr id="11" name="Rectangle 10"/>
            <p:cNvSpPr/>
            <p:nvPr/>
          </p:nvSpPr>
          <p:spPr>
            <a:xfrm>
              <a:off x="76200" y="4343400"/>
              <a:ext cx="2351901"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Down Arrow 11"/>
          <p:cNvSpPr/>
          <p:nvPr/>
        </p:nvSpPr>
        <p:spPr>
          <a:xfrm rot="17886144">
            <a:off x="5133379" y="2399586"/>
            <a:ext cx="363585" cy="11815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TextBox 12"/>
          <p:cNvSpPr txBox="1"/>
          <p:nvPr/>
        </p:nvSpPr>
        <p:spPr>
          <a:xfrm>
            <a:off x="4495800" y="2542401"/>
            <a:ext cx="228601"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dirty="0" smtClean="0"/>
              <a:t>1</a:t>
            </a:r>
            <a:endParaRPr lang="en-US" sz="1200" dirty="0"/>
          </a:p>
        </p:txBody>
      </p:sp>
    </p:spTree>
    <p:extLst>
      <p:ext uri="{BB962C8B-B14F-4D97-AF65-F5344CB8AC3E}">
        <p14:creationId xmlns:p14="http://schemas.microsoft.com/office/powerpoint/2010/main" val="42509734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txBox="1">
            <a:spLocks/>
          </p:cNvSpPr>
          <p:nvPr/>
        </p:nvSpPr>
        <p:spPr bwMode="auto">
          <a:xfrm>
            <a:off x="0" y="228600"/>
            <a:ext cx="8991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en-US" sz="3200" b="1" dirty="0">
                <a:solidFill>
                  <a:schemeClr val="bg1"/>
                </a:solidFill>
                <a:latin typeface="Verdana" pitchFamily="34" charset="0"/>
                <a:ea typeface="Verdana" pitchFamily="34" charset="0"/>
                <a:cs typeface="Verdana" pitchFamily="34" charset="0"/>
              </a:rPr>
              <a:t>Stopping an Entire Test Session</a:t>
            </a:r>
          </a:p>
        </p:txBody>
      </p:sp>
      <p:sp>
        <p:nvSpPr>
          <p:cNvPr id="27651" name="Rectangle 1"/>
          <p:cNvSpPr>
            <a:spLocks noChangeArrowheads="1"/>
          </p:cNvSpPr>
          <p:nvPr/>
        </p:nvSpPr>
        <p:spPr bwMode="auto">
          <a:xfrm>
            <a:off x="609600" y="1828800"/>
            <a:ext cx="7924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1200"/>
              </a:spcBef>
              <a:buFont typeface="Arial" charset="0"/>
              <a:buChar char="•"/>
            </a:pPr>
            <a:endParaRPr lang="en-US" altLang="en-US" sz="2600">
              <a:latin typeface="Arial" charset="0"/>
            </a:endParaRPr>
          </a:p>
        </p:txBody>
      </p:sp>
      <p:sp>
        <p:nvSpPr>
          <p:cNvPr id="27652" name="Content Placeholder 2"/>
          <p:cNvSpPr txBox="1">
            <a:spLocks/>
          </p:cNvSpPr>
          <p:nvPr/>
        </p:nvSpPr>
        <p:spPr bwMode="auto">
          <a:xfrm>
            <a:off x="76200" y="1447800"/>
            <a:ext cx="8915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indent="-457200">
              <a:lnSpc>
                <a:spcPct val="90000"/>
              </a:lnSpc>
              <a:spcAft>
                <a:spcPts val="600"/>
              </a:spcAft>
              <a:buFont typeface="+mj-lt"/>
              <a:buAutoNum type="arabicPeriod"/>
            </a:pPr>
            <a:r>
              <a:rPr lang="en-US" altLang="en-US" sz="2000" dirty="0">
                <a:latin typeface="Arial" charset="0"/>
              </a:rPr>
              <a:t>TAs can stop a test session (and therefore pause tests for all students in the session) by selecting the [</a:t>
            </a:r>
            <a:r>
              <a:rPr lang="en-US" altLang="en-US" sz="2000" b="1" dirty="0">
                <a:latin typeface="Arial" charset="0"/>
              </a:rPr>
              <a:t>Stop Session</a:t>
            </a:r>
            <a:r>
              <a:rPr lang="en-US" altLang="en-US" sz="2000" dirty="0">
                <a:latin typeface="Arial" charset="0"/>
              </a:rPr>
              <a:t>] </a:t>
            </a:r>
            <a:r>
              <a:rPr lang="en-US" altLang="en-US" sz="2000" dirty="0" smtClean="0">
                <a:latin typeface="Arial" charset="0"/>
              </a:rPr>
              <a:t>button.  At that point, </a:t>
            </a:r>
            <a:r>
              <a:rPr lang="en-US" altLang="en-US" sz="2000" dirty="0">
                <a:latin typeface="Arial" charset="0"/>
              </a:rPr>
              <a:t>a</a:t>
            </a:r>
            <a:r>
              <a:rPr lang="en-US" altLang="en-US" sz="2000" dirty="0" smtClean="0">
                <a:latin typeface="Arial" charset="0"/>
              </a:rPr>
              <a:t>n </a:t>
            </a:r>
            <a:r>
              <a:rPr lang="en-US" altLang="en-US" sz="2000" dirty="0">
                <a:latin typeface="Arial" charset="0"/>
              </a:rPr>
              <a:t>“Important!” box will appear, requesting verification to end the session and log students out </a:t>
            </a:r>
            <a:endParaRPr lang="en-US" altLang="en-US" sz="2000" dirty="0" smtClean="0">
              <a:latin typeface="Arial" charset="0"/>
            </a:endParaRPr>
          </a:p>
          <a:p>
            <a:pPr marL="457200" indent="-457200">
              <a:lnSpc>
                <a:spcPct val="90000"/>
              </a:lnSpc>
              <a:spcAft>
                <a:spcPts val="600"/>
              </a:spcAft>
              <a:buFont typeface="+mj-lt"/>
              <a:buAutoNum type="arabicPeriod"/>
            </a:pPr>
            <a:r>
              <a:rPr lang="en-US" altLang="en-US" sz="2000" dirty="0" smtClean="0">
                <a:latin typeface="Arial" charset="0"/>
              </a:rPr>
              <a:t>Select </a:t>
            </a:r>
            <a:r>
              <a:rPr lang="en-US" altLang="en-US" sz="2000" dirty="0">
                <a:latin typeface="Arial" charset="0"/>
              </a:rPr>
              <a:t>[</a:t>
            </a:r>
            <a:r>
              <a:rPr lang="en-US" altLang="en-US" sz="2000" b="1" dirty="0">
                <a:latin typeface="Arial" charset="0"/>
              </a:rPr>
              <a:t>OK</a:t>
            </a:r>
            <a:r>
              <a:rPr lang="en-US" altLang="en-US" sz="2000" dirty="0">
                <a:latin typeface="Arial" charset="0"/>
              </a:rPr>
              <a:t>] to continue or [</a:t>
            </a:r>
            <a:r>
              <a:rPr lang="en-US" altLang="en-US" sz="2000" b="1" dirty="0">
                <a:latin typeface="Arial" charset="0"/>
              </a:rPr>
              <a:t>Cancel</a:t>
            </a:r>
            <a:r>
              <a:rPr lang="en-US" altLang="en-US" sz="2000" dirty="0">
                <a:latin typeface="Arial" charset="0"/>
              </a:rPr>
              <a:t>] to keep the test session open</a:t>
            </a:r>
          </a:p>
        </p:txBody>
      </p:sp>
      <p:pic>
        <p:nvPicPr>
          <p:cNvPr id="2" name="Picture 1" descr="TA Interface - Mozilla Firefox"/>
          <p:cNvPicPr>
            <a:picLocks noChangeAspect="1"/>
          </p:cNvPicPr>
          <p:nvPr/>
        </p:nvPicPr>
        <p:blipFill rotWithShape="1">
          <a:blip r:embed="rId3" cstate="print">
            <a:extLst>
              <a:ext uri="{28A0092B-C50C-407E-A947-70E740481C1C}">
                <a14:useLocalDpi xmlns:a14="http://schemas.microsoft.com/office/drawing/2010/main" val="0"/>
              </a:ext>
            </a:extLst>
          </a:blip>
          <a:srcRect l="2500" t="23385" b="9009"/>
          <a:stretch/>
        </p:blipFill>
        <p:spPr>
          <a:xfrm>
            <a:off x="632254" y="3048000"/>
            <a:ext cx="7597346" cy="3709782"/>
          </a:xfrm>
          <a:prstGeom prst="rect">
            <a:avLst/>
          </a:prstGeom>
        </p:spPr>
      </p:pic>
      <p:sp>
        <p:nvSpPr>
          <p:cNvPr id="12" name="Down Arrow 11"/>
          <p:cNvSpPr/>
          <p:nvPr/>
        </p:nvSpPr>
        <p:spPr>
          <a:xfrm rot="16200000">
            <a:off x="1628179" y="3020022"/>
            <a:ext cx="363585" cy="11815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TextBox 12"/>
          <p:cNvSpPr txBox="1"/>
          <p:nvPr/>
        </p:nvSpPr>
        <p:spPr>
          <a:xfrm>
            <a:off x="838199" y="3505200"/>
            <a:ext cx="228601"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dirty="0" smtClean="0"/>
              <a:t>1</a:t>
            </a:r>
            <a:endParaRPr lang="en-US" sz="1200" dirty="0"/>
          </a:p>
        </p:txBody>
      </p:sp>
      <p:sp>
        <p:nvSpPr>
          <p:cNvPr id="14" name="Down Arrow 13"/>
          <p:cNvSpPr/>
          <p:nvPr/>
        </p:nvSpPr>
        <p:spPr>
          <a:xfrm rot="16200000">
            <a:off x="1628180" y="6009236"/>
            <a:ext cx="363585" cy="11815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TextBox 14"/>
          <p:cNvSpPr txBox="1"/>
          <p:nvPr/>
        </p:nvSpPr>
        <p:spPr>
          <a:xfrm>
            <a:off x="838200" y="6494414"/>
            <a:ext cx="228601"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dirty="0" smtClean="0"/>
              <a:t>2</a:t>
            </a:r>
            <a:endParaRPr lang="en-US" sz="1200" dirty="0"/>
          </a:p>
        </p:txBody>
      </p:sp>
    </p:spTree>
    <p:extLst>
      <p:ext uri="{BB962C8B-B14F-4D97-AF65-F5344CB8AC3E}">
        <p14:creationId xmlns:p14="http://schemas.microsoft.com/office/powerpoint/2010/main" val="19160116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609600" y="1828800"/>
            <a:ext cx="7924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1200"/>
              </a:spcBef>
              <a:buFont typeface="Arial" charset="0"/>
              <a:buChar char="•"/>
            </a:pPr>
            <a:endParaRPr lang="en-US" altLang="en-US" sz="2600">
              <a:latin typeface="Arial" charset="0"/>
            </a:endParaRPr>
          </a:p>
        </p:txBody>
      </p:sp>
      <p:sp>
        <p:nvSpPr>
          <p:cNvPr id="28675" name="Title 3"/>
          <p:cNvSpPr>
            <a:spLocks noGrp="1"/>
          </p:cNvSpPr>
          <p:nvPr>
            <p:ph type="title"/>
          </p:nvPr>
        </p:nvSpPr>
        <p:spPr>
          <a:xfrm>
            <a:off x="0" y="228600"/>
            <a:ext cx="8915400" cy="639762"/>
          </a:xfrm>
        </p:spPr>
        <p:txBody>
          <a:bodyPr/>
          <a:lstStyle/>
          <a:p>
            <a:r>
              <a:rPr lang="en-US" altLang="en-US" b="1" dirty="0" smtClean="0">
                <a:solidFill>
                  <a:schemeClr val="bg1"/>
                </a:solidFill>
              </a:rPr>
              <a:t>Reaching the End of the Test</a:t>
            </a:r>
          </a:p>
        </p:txBody>
      </p:sp>
      <p:sp>
        <p:nvSpPr>
          <p:cNvPr id="5" name="Text Placeholder 4"/>
          <p:cNvSpPr>
            <a:spLocks noGrp="1"/>
          </p:cNvSpPr>
          <p:nvPr>
            <p:ph type="body" sz="quarter" idx="11"/>
          </p:nvPr>
        </p:nvSpPr>
        <p:spPr>
          <a:xfrm>
            <a:off x="76200" y="1524000"/>
            <a:ext cx="8991600" cy="381000"/>
          </a:xfrm>
        </p:spPr>
        <p:txBody>
          <a:bodyPr/>
          <a:lstStyle/>
          <a:p>
            <a:pPr marL="457200" indent="-457200" algn="l">
              <a:buFont typeface="+mj-lt"/>
              <a:buAutoNum type="arabicPeriod"/>
              <a:defRPr/>
            </a:pPr>
            <a:r>
              <a:rPr lang="en-US" sz="2400" dirty="0">
                <a:solidFill>
                  <a:schemeClr val="tx1"/>
                </a:solidFill>
              </a:rPr>
              <a:t>After students answer the last item on the test, the [</a:t>
            </a:r>
            <a:r>
              <a:rPr lang="en-US" sz="2400" b="1" dirty="0" smtClean="0">
                <a:solidFill>
                  <a:schemeClr val="tx1"/>
                </a:solidFill>
              </a:rPr>
              <a:t>End Test</a:t>
            </a:r>
            <a:r>
              <a:rPr lang="en-US" sz="2400" dirty="0">
                <a:solidFill>
                  <a:schemeClr val="tx1"/>
                </a:solidFill>
              </a:rPr>
              <a:t>] button will appear in the </a:t>
            </a:r>
            <a:r>
              <a:rPr lang="en-US" sz="2400" dirty="0" smtClean="0">
                <a:solidFill>
                  <a:schemeClr val="tx1"/>
                </a:solidFill>
              </a:rPr>
              <a:t>upper-left corner </a:t>
            </a:r>
            <a:r>
              <a:rPr lang="en-US" sz="2400" dirty="0">
                <a:solidFill>
                  <a:schemeClr val="tx1"/>
                </a:solidFill>
              </a:rPr>
              <a:t>of </a:t>
            </a:r>
            <a:r>
              <a:rPr lang="en-US" sz="2400" dirty="0" smtClean="0">
                <a:solidFill>
                  <a:schemeClr val="tx1"/>
                </a:solidFill>
              </a:rPr>
              <a:t>the screen.  At that point, with the approval of the TA, student is to select </a:t>
            </a:r>
            <a:r>
              <a:rPr lang="en-US" sz="2400" dirty="0">
                <a:solidFill>
                  <a:schemeClr val="tx1"/>
                </a:solidFill>
              </a:rPr>
              <a:t>the [</a:t>
            </a:r>
            <a:r>
              <a:rPr lang="en-US" sz="2400" b="1" dirty="0">
                <a:solidFill>
                  <a:schemeClr val="tx1"/>
                </a:solidFill>
              </a:rPr>
              <a:t>End Test</a:t>
            </a:r>
            <a:r>
              <a:rPr lang="en-US" sz="2400" dirty="0">
                <a:solidFill>
                  <a:schemeClr val="tx1"/>
                </a:solidFill>
              </a:rPr>
              <a:t>] button</a:t>
            </a:r>
          </a:p>
        </p:txBody>
      </p:sp>
      <p:pic>
        <p:nvPicPr>
          <p:cNvPr id="185350" name="Picture 30"/>
          <p:cNvPicPr>
            <a:picLocks noChangeAspect="1" noChangeArrowheads="1"/>
          </p:cNvPicPr>
          <p:nvPr/>
        </p:nvPicPr>
        <p:blipFill>
          <a:blip r:embed="rId3" cstate="print"/>
          <a:srcRect/>
          <a:stretch>
            <a:fillRect/>
          </a:stretch>
        </p:blipFill>
        <p:spPr bwMode="auto">
          <a:xfrm>
            <a:off x="2057400" y="3124199"/>
            <a:ext cx="6324600" cy="35946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Oval 5"/>
          <p:cNvSpPr/>
          <p:nvPr/>
        </p:nvSpPr>
        <p:spPr>
          <a:xfrm>
            <a:off x="3200400" y="3124200"/>
            <a:ext cx="609600" cy="533400"/>
          </a:xfrm>
          <a:prstGeom prst="ellipse">
            <a:avLst/>
          </a:prstGeom>
          <a:noFill/>
          <a:ln w="508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endParaRPr lang="en-US" altLang="en-US" smtClean="0">
              <a:solidFill>
                <a:srgbClr val="FFFFFF"/>
              </a:solidFill>
              <a:latin typeface="Arial" panose="020B0604020202020204" pitchFamily="34" charset="0"/>
            </a:endParaRPr>
          </a:p>
        </p:txBody>
      </p:sp>
      <p:sp>
        <p:nvSpPr>
          <p:cNvPr id="8" name="Down Arrow 7"/>
          <p:cNvSpPr/>
          <p:nvPr/>
        </p:nvSpPr>
        <p:spPr>
          <a:xfrm rot="4751127">
            <a:off x="4318797" y="2472618"/>
            <a:ext cx="363585" cy="11815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8"/>
          <p:cNvSpPr txBox="1"/>
          <p:nvPr/>
        </p:nvSpPr>
        <p:spPr>
          <a:xfrm>
            <a:off x="5181599" y="2743200"/>
            <a:ext cx="228601"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dirty="0" smtClean="0"/>
              <a:t>1</a:t>
            </a:r>
            <a:endParaRPr lang="en-US" sz="1200" dirty="0"/>
          </a:p>
        </p:txBody>
      </p:sp>
    </p:spTree>
    <p:extLst>
      <p:ext uri="{BB962C8B-B14F-4D97-AF65-F5344CB8AC3E}">
        <p14:creationId xmlns:p14="http://schemas.microsoft.com/office/powerpoint/2010/main" val="4982292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609600" y="1828800"/>
            <a:ext cx="7924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1200"/>
              </a:spcBef>
              <a:buFont typeface="Arial" charset="0"/>
              <a:buChar char="•"/>
            </a:pPr>
            <a:endParaRPr lang="en-US" altLang="en-US" sz="2600">
              <a:latin typeface="Arial" charset="0"/>
            </a:endParaRPr>
          </a:p>
        </p:txBody>
      </p:sp>
      <p:sp>
        <p:nvSpPr>
          <p:cNvPr id="29699" name="Title 3"/>
          <p:cNvSpPr>
            <a:spLocks noGrp="1"/>
          </p:cNvSpPr>
          <p:nvPr>
            <p:ph type="title"/>
          </p:nvPr>
        </p:nvSpPr>
        <p:spPr>
          <a:xfrm>
            <a:off x="0" y="228600"/>
            <a:ext cx="8991600" cy="639762"/>
          </a:xfrm>
        </p:spPr>
        <p:txBody>
          <a:bodyPr/>
          <a:lstStyle/>
          <a:p>
            <a:r>
              <a:rPr lang="en-US" altLang="en-US" b="1" dirty="0" smtClean="0">
                <a:solidFill>
                  <a:schemeClr val="bg1"/>
                </a:solidFill>
              </a:rPr>
              <a:t>Reaching the End of the Test</a:t>
            </a:r>
          </a:p>
        </p:txBody>
      </p:sp>
      <p:sp>
        <p:nvSpPr>
          <p:cNvPr id="5" name="Text Placeholder 4"/>
          <p:cNvSpPr>
            <a:spLocks noGrp="1"/>
          </p:cNvSpPr>
          <p:nvPr>
            <p:ph type="body" sz="quarter" idx="11"/>
          </p:nvPr>
        </p:nvSpPr>
        <p:spPr>
          <a:xfrm>
            <a:off x="152400" y="1600200"/>
            <a:ext cx="8915400" cy="304799"/>
          </a:xfrm>
        </p:spPr>
        <p:txBody>
          <a:bodyPr/>
          <a:lstStyle/>
          <a:p>
            <a:pPr marL="457200" indent="-457200" algn="l">
              <a:buFont typeface="+mj-lt"/>
              <a:buAutoNum type="arabicPeriod"/>
              <a:defRPr/>
            </a:pPr>
            <a:r>
              <a:rPr lang="en-US" sz="2400" dirty="0" smtClean="0">
                <a:solidFill>
                  <a:schemeClr val="tx1"/>
                </a:solidFill>
              </a:rPr>
              <a:t>Upon selecting the [</a:t>
            </a:r>
            <a:r>
              <a:rPr lang="en-US" sz="2400" b="1" dirty="0">
                <a:solidFill>
                  <a:schemeClr val="tx1"/>
                </a:solidFill>
              </a:rPr>
              <a:t>End Test</a:t>
            </a:r>
            <a:r>
              <a:rPr lang="en-US" sz="2400" dirty="0">
                <a:solidFill>
                  <a:schemeClr val="tx1"/>
                </a:solidFill>
              </a:rPr>
              <a:t>] </a:t>
            </a:r>
            <a:r>
              <a:rPr lang="en-US" sz="2400" dirty="0" smtClean="0">
                <a:solidFill>
                  <a:schemeClr val="tx1"/>
                </a:solidFill>
              </a:rPr>
              <a:t>button, an “Attention” message will appear</a:t>
            </a:r>
          </a:p>
          <a:p>
            <a:pPr marL="457200" indent="-457200" algn="l">
              <a:buFont typeface="+mj-lt"/>
              <a:buAutoNum type="arabicPeriod"/>
              <a:defRPr/>
            </a:pPr>
            <a:r>
              <a:rPr lang="en-US" sz="2400" dirty="0" smtClean="0">
                <a:solidFill>
                  <a:schemeClr val="tx1"/>
                </a:solidFill>
              </a:rPr>
              <a:t>Students will select [</a:t>
            </a:r>
            <a:r>
              <a:rPr lang="en-US" sz="2400" b="1" dirty="0" smtClean="0">
                <a:solidFill>
                  <a:schemeClr val="tx1"/>
                </a:solidFill>
              </a:rPr>
              <a:t>Yes</a:t>
            </a:r>
            <a:r>
              <a:rPr lang="en-US" sz="2400" dirty="0" smtClean="0">
                <a:solidFill>
                  <a:schemeClr val="tx1"/>
                </a:solidFill>
              </a:rPr>
              <a:t>] to proceed with reviewing answers and submitting the test</a:t>
            </a:r>
            <a:endParaRPr lang="en-US" sz="2400" dirty="0">
              <a:solidFill>
                <a:schemeClr val="tx1"/>
              </a:solidFill>
            </a:endParaRPr>
          </a:p>
        </p:txBody>
      </p:sp>
      <p:pic>
        <p:nvPicPr>
          <p:cNvPr id="374786" name="Picture 52"/>
          <p:cNvPicPr>
            <a:picLocks noChangeAspect="1" noChangeArrowheads="1"/>
          </p:cNvPicPr>
          <p:nvPr/>
        </p:nvPicPr>
        <p:blipFill>
          <a:blip r:embed="rId3" cstate="print"/>
          <a:srcRect/>
          <a:stretch>
            <a:fillRect/>
          </a:stretch>
        </p:blipFill>
        <p:spPr bwMode="auto">
          <a:xfrm>
            <a:off x="152400" y="3657600"/>
            <a:ext cx="8725842" cy="1981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own Arrow 8"/>
          <p:cNvSpPr/>
          <p:nvPr/>
        </p:nvSpPr>
        <p:spPr>
          <a:xfrm rot="5400000">
            <a:off x="1970636" y="3401022"/>
            <a:ext cx="363585" cy="11815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TextBox 9"/>
          <p:cNvSpPr txBox="1"/>
          <p:nvPr/>
        </p:nvSpPr>
        <p:spPr>
          <a:xfrm>
            <a:off x="2819400" y="3837801"/>
            <a:ext cx="228601"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dirty="0" smtClean="0"/>
              <a:t>1</a:t>
            </a:r>
            <a:endParaRPr lang="en-US" sz="1200" dirty="0"/>
          </a:p>
        </p:txBody>
      </p:sp>
      <p:sp>
        <p:nvSpPr>
          <p:cNvPr id="11" name="Down Arrow 10"/>
          <p:cNvSpPr/>
          <p:nvPr/>
        </p:nvSpPr>
        <p:spPr>
          <a:xfrm rot="5400000">
            <a:off x="2504035" y="4637636"/>
            <a:ext cx="363585" cy="11815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TextBox 11"/>
          <p:cNvSpPr txBox="1"/>
          <p:nvPr/>
        </p:nvSpPr>
        <p:spPr>
          <a:xfrm>
            <a:off x="3352799" y="5074415"/>
            <a:ext cx="228601"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dirty="0" smtClean="0"/>
              <a:t>2</a:t>
            </a:r>
            <a:endParaRPr lang="en-US" sz="1200" dirty="0"/>
          </a:p>
        </p:txBody>
      </p:sp>
    </p:spTree>
    <p:extLst>
      <p:ext uri="{BB962C8B-B14F-4D97-AF65-F5344CB8AC3E}">
        <p14:creationId xmlns:p14="http://schemas.microsoft.com/office/powerpoint/2010/main" val="29206130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609600" y="1828800"/>
            <a:ext cx="7924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1200"/>
              </a:spcBef>
              <a:buFont typeface="Arial" charset="0"/>
              <a:buChar char="•"/>
            </a:pPr>
            <a:endParaRPr lang="en-US" altLang="en-US" sz="2600">
              <a:latin typeface="Arial" charset="0"/>
            </a:endParaRPr>
          </a:p>
        </p:txBody>
      </p:sp>
      <p:sp>
        <p:nvSpPr>
          <p:cNvPr id="30723" name="Title 3"/>
          <p:cNvSpPr>
            <a:spLocks noGrp="1"/>
          </p:cNvSpPr>
          <p:nvPr>
            <p:ph type="title"/>
          </p:nvPr>
        </p:nvSpPr>
        <p:spPr>
          <a:xfrm>
            <a:off x="0" y="228600"/>
            <a:ext cx="8991600" cy="639762"/>
          </a:xfrm>
        </p:spPr>
        <p:txBody>
          <a:bodyPr/>
          <a:lstStyle/>
          <a:p>
            <a:r>
              <a:rPr lang="en-US" altLang="en-US" b="1" dirty="0" smtClean="0">
                <a:solidFill>
                  <a:schemeClr val="bg1"/>
                </a:solidFill>
              </a:rPr>
              <a:t>Reaching the End of the Test</a:t>
            </a:r>
          </a:p>
        </p:txBody>
      </p:sp>
      <p:sp>
        <p:nvSpPr>
          <p:cNvPr id="5" name="Text Placeholder 4"/>
          <p:cNvSpPr>
            <a:spLocks noGrp="1"/>
          </p:cNvSpPr>
          <p:nvPr>
            <p:ph type="body" sz="quarter" idx="11"/>
          </p:nvPr>
        </p:nvSpPr>
        <p:spPr>
          <a:xfrm>
            <a:off x="76200" y="1524000"/>
            <a:ext cx="8991600" cy="381000"/>
          </a:xfrm>
        </p:spPr>
        <p:txBody>
          <a:bodyPr/>
          <a:lstStyle/>
          <a:p>
            <a:pPr marL="457200" indent="-457200" algn="l">
              <a:buFont typeface="+mj-lt"/>
              <a:buAutoNum type="arabicPeriod"/>
              <a:defRPr/>
            </a:pPr>
            <a:r>
              <a:rPr lang="en-US" sz="2400" dirty="0" smtClean="0">
                <a:solidFill>
                  <a:schemeClr val="tx1"/>
                </a:solidFill>
              </a:rPr>
              <a:t>Students may review answers before submitting a test</a:t>
            </a:r>
          </a:p>
          <a:p>
            <a:pPr marL="457200" indent="-457200" algn="l">
              <a:buFont typeface="+mj-lt"/>
              <a:buAutoNum type="arabicPeriod"/>
              <a:defRPr/>
            </a:pPr>
            <a:r>
              <a:rPr lang="en-US" sz="2400" dirty="0" smtClean="0">
                <a:solidFill>
                  <a:schemeClr val="tx1"/>
                </a:solidFill>
              </a:rPr>
              <a:t>To review a specific question, the student can select the questions number</a:t>
            </a:r>
          </a:p>
        </p:txBody>
      </p:sp>
      <p:pic>
        <p:nvPicPr>
          <p:cNvPr id="7" name="Picture 6"/>
          <p:cNvPicPr>
            <a:picLocks noChangeAspect="1" noChangeArrowheads="1"/>
          </p:cNvPicPr>
          <p:nvPr/>
        </p:nvPicPr>
        <p:blipFill>
          <a:blip r:embed="rId3" cstate="print"/>
          <a:srcRect/>
          <a:stretch>
            <a:fillRect/>
          </a:stretch>
        </p:blipFill>
        <p:spPr bwMode="auto">
          <a:xfrm>
            <a:off x="597766" y="2895600"/>
            <a:ext cx="7469909"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Down Arrow 9"/>
          <p:cNvSpPr/>
          <p:nvPr/>
        </p:nvSpPr>
        <p:spPr>
          <a:xfrm rot="5400000">
            <a:off x="6314035" y="2639022"/>
            <a:ext cx="363585" cy="11815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TextBox 10"/>
          <p:cNvSpPr txBox="1"/>
          <p:nvPr/>
        </p:nvSpPr>
        <p:spPr>
          <a:xfrm>
            <a:off x="7162799" y="3075801"/>
            <a:ext cx="228601"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dirty="0" smtClean="0"/>
              <a:t>1</a:t>
            </a:r>
            <a:endParaRPr lang="en-US" sz="1200" dirty="0"/>
          </a:p>
        </p:txBody>
      </p:sp>
      <p:sp>
        <p:nvSpPr>
          <p:cNvPr id="12" name="Down Arrow 11"/>
          <p:cNvSpPr/>
          <p:nvPr/>
        </p:nvSpPr>
        <p:spPr>
          <a:xfrm rot="5400000">
            <a:off x="5704435" y="5094836"/>
            <a:ext cx="363585" cy="11815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TextBox 12"/>
          <p:cNvSpPr txBox="1"/>
          <p:nvPr/>
        </p:nvSpPr>
        <p:spPr>
          <a:xfrm>
            <a:off x="6553199" y="5531615"/>
            <a:ext cx="228601"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dirty="0" smtClean="0"/>
              <a:t>2</a:t>
            </a:r>
            <a:endParaRPr lang="en-US" sz="1200" dirty="0"/>
          </a:p>
        </p:txBody>
      </p:sp>
    </p:spTree>
    <p:extLst>
      <p:ext uri="{BB962C8B-B14F-4D97-AF65-F5344CB8AC3E}">
        <p14:creationId xmlns:p14="http://schemas.microsoft.com/office/powerpoint/2010/main" val="13500741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609600" y="1828800"/>
            <a:ext cx="7924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1200"/>
              </a:spcBef>
              <a:buFont typeface="Arial" charset="0"/>
              <a:buChar char="•"/>
            </a:pPr>
            <a:endParaRPr lang="en-US" altLang="en-US" sz="2600">
              <a:latin typeface="Arial" charset="0"/>
            </a:endParaRPr>
          </a:p>
        </p:txBody>
      </p:sp>
      <p:sp>
        <p:nvSpPr>
          <p:cNvPr id="31747" name="Title 3"/>
          <p:cNvSpPr>
            <a:spLocks noGrp="1"/>
          </p:cNvSpPr>
          <p:nvPr>
            <p:ph type="title"/>
          </p:nvPr>
        </p:nvSpPr>
        <p:spPr>
          <a:xfrm>
            <a:off x="0" y="304800"/>
            <a:ext cx="8991600" cy="639762"/>
          </a:xfrm>
        </p:spPr>
        <p:txBody>
          <a:bodyPr/>
          <a:lstStyle/>
          <a:p>
            <a:r>
              <a:rPr lang="en-US" altLang="en-US" b="1" dirty="0" smtClean="0">
                <a:solidFill>
                  <a:schemeClr val="bg1"/>
                </a:solidFill>
              </a:rPr>
              <a:t>Reaching the End of the Test</a:t>
            </a:r>
          </a:p>
        </p:txBody>
      </p:sp>
      <p:sp>
        <p:nvSpPr>
          <p:cNvPr id="5" name="Text Placeholder 4"/>
          <p:cNvSpPr>
            <a:spLocks noGrp="1"/>
          </p:cNvSpPr>
          <p:nvPr>
            <p:ph type="body" sz="quarter" idx="11"/>
          </p:nvPr>
        </p:nvSpPr>
        <p:spPr>
          <a:xfrm>
            <a:off x="76200" y="1524000"/>
            <a:ext cx="8991600" cy="457200"/>
          </a:xfrm>
        </p:spPr>
        <p:txBody>
          <a:bodyPr/>
          <a:lstStyle/>
          <a:p>
            <a:pPr marL="457200" indent="-457200" algn="l">
              <a:buFont typeface="+mj-lt"/>
              <a:buAutoNum type="arabicPeriod"/>
              <a:defRPr/>
            </a:pPr>
            <a:r>
              <a:rPr lang="en-US" sz="2400" dirty="0" smtClean="0">
                <a:solidFill>
                  <a:schemeClr val="tx1"/>
                </a:solidFill>
              </a:rPr>
              <a:t>When a student is ready to submit the test, he or she will receive a confirmation screen</a:t>
            </a:r>
          </a:p>
          <a:p>
            <a:pPr marL="457200" indent="-457200" algn="l">
              <a:buFont typeface="+mj-lt"/>
              <a:buAutoNum type="arabicPeriod"/>
              <a:defRPr/>
            </a:pPr>
            <a:r>
              <a:rPr lang="en-US" sz="2400" dirty="0" smtClean="0">
                <a:solidFill>
                  <a:schemeClr val="tx1"/>
                </a:solidFill>
              </a:rPr>
              <a:t>At this point, the student is ready to select the “Log Out” button</a:t>
            </a:r>
          </a:p>
        </p:txBody>
      </p:sp>
      <p:pic>
        <p:nvPicPr>
          <p:cNvPr id="376834" name="Picture 1"/>
          <p:cNvPicPr>
            <a:picLocks noChangeAspect="1" noChangeArrowheads="1"/>
          </p:cNvPicPr>
          <p:nvPr/>
        </p:nvPicPr>
        <p:blipFill>
          <a:blip r:embed="rId3" cstate="print"/>
          <a:srcRect/>
          <a:stretch>
            <a:fillRect/>
          </a:stretch>
        </p:blipFill>
        <p:spPr bwMode="auto">
          <a:xfrm>
            <a:off x="533400" y="3276599"/>
            <a:ext cx="8153400" cy="3057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own Arrow 6"/>
          <p:cNvSpPr/>
          <p:nvPr/>
        </p:nvSpPr>
        <p:spPr>
          <a:xfrm rot="5400000">
            <a:off x="4828579" y="2961236"/>
            <a:ext cx="363585" cy="11815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Box 7"/>
          <p:cNvSpPr txBox="1"/>
          <p:nvPr/>
        </p:nvSpPr>
        <p:spPr>
          <a:xfrm>
            <a:off x="5677343" y="3398015"/>
            <a:ext cx="228601"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dirty="0" smtClean="0"/>
              <a:t>1</a:t>
            </a:r>
            <a:endParaRPr lang="en-US" sz="1200" dirty="0"/>
          </a:p>
        </p:txBody>
      </p:sp>
      <p:sp>
        <p:nvSpPr>
          <p:cNvPr id="9" name="Down Arrow 8"/>
          <p:cNvSpPr/>
          <p:nvPr/>
        </p:nvSpPr>
        <p:spPr>
          <a:xfrm rot="5400000">
            <a:off x="2085379" y="5094836"/>
            <a:ext cx="363585" cy="11815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TextBox 9"/>
          <p:cNvSpPr txBox="1"/>
          <p:nvPr/>
        </p:nvSpPr>
        <p:spPr>
          <a:xfrm>
            <a:off x="2934143" y="5531615"/>
            <a:ext cx="228601"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200" dirty="0" smtClean="0"/>
              <a:t>2</a:t>
            </a:r>
            <a:endParaRPr lang="en-US" sz="1200" dirty="0"/>
          </a:p>
        </p:txBody>
      </p:sp>
    </p:spTree>
    <p:extLst>
      <p:ext uri="{BB962C8B-B14F-4D97-AF65-F5344CB8AC3E}">
        <p14:creationId xmlns:p14="http://schemas.microsoft.com/office/powerpoint/2010/main" val="7368213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Grade 11 Only:</a:t>
            </a:r>
            <a:r>
              <a:rPr lang="en-US" dirty="0">
                <a:solidFill>
                  <a:schemeClr val="bg1"/>
                </a:solidFill>
              </a:rPr>
              <a:t/>
            </a:r>
            <a:br>
              <a:rPr lang="en-US" dirty="0">
                <a:solidFill>
                  <a:schemeClr val="bg1"/>
                </a:solidFill>
              </a:rPr>
            </a:br>
            <a:r>
              <a:rPr lang="en-US" dirty="0">
                <a:solidFill>
                  <a:schemeClr val="bg1"/>
                </a:solidFill>
              </a:rPr>
              <a:t>Early Assessment Program</a:t>
            </a:r>
          </a:p>
        </p:txBody>
      </p:sp>
      <p:sp>
        <p:nvSpPr>
          <p:cNvPr id="3" name="Content Placeholder 2"/>
          <p:cNvSpPr>
            <a:spLocks noGrp="1"/>
          </p:cNvSpPr>
          <p:nvPr>
            <p:ph idx="1"/>
          </p:nvPr>
        </p:nvSpPr>
        <p:spPr/>
        <p:txBody>
          <a:bodyPr>
            <a:normAutofit fontScale="62500" lnSpcReduction="20000"/>
          </a:bodyPr>
          <a:lstStyle/>
          <a:p>
            <a:pPr marL="347472">
              <a:lnSpc>
                <a:spcPct val="120000"/>
              </a:lnSpc>
              <a:spcBef>
                <a:spcPts val="600"/>
              </a:spcBef>
            </a:pPr>
            <a:r>
              <a:rPr lang="en-US" dirty="0"/>
              <a:t>The Early Assessment Program (EAP) uses the high school Smarter Balanced Summative Assessments for ELA and </a:t>
            </a:r>
            <a:r>
              <a:rPr lang="en-US" dirty="0" smtClean="0"/>
              <a:t>Mathematics</a:t>
            </a:r>
            <a:endParaRPr lang="en-US" dirty="0"/>
          </a:p>
          <a:p>
            <a:pPr marL="347472">
              <a:lnSpc>
                <a:spcPct val="120000"/>
              </a:lnSpc>
              <a:spcBef>
                <a:spcPts val="600"/>
              </a:spcBef>
            </a:pPr>
            <a:r>
              <a:rPr lang="en-US" dirty="0" smtClean="0"/>
              <a:t>Students </a:t>
            </a:r>
            <a:r>
              <a:rPr lang="en-US" dirty="0"/>
              <a:t>taking the Smarter Balanced Summative Assessments in </a:t>
            </a:r>
            <a:r>
              <a:rPr lang="en-US" dirty="0" smtClean="0"/>
              <a:t>Grade 11 may </a:t>
            </a:r>
            <a:r>
              <a:rPr lang="en-US" dirty="0"/>
              <a:t>choose to release their test scores to the California State University (CSU) and participating California Community Colleges </a:t>
            </a:r>
            <a:r>
              <a:rPr lang="en-US" dirty="0" smtClean="0"/>
              <a:t>(CCC) at </a:t>
            </a:r>
            <a:r>
              <a:rPr lang="en-US" dirty="0"/>
              <a:t>the end of the ELA and Mathematics computer-adaptive </a:t>
            </a:r>
            <a:r>
              <a:rPr lang="en-US" dirty="0" smtClean="0"/>
              <a:t>tests (CAT)</a:t>
            </a:r>
          </a:p>
          <a:p>
            <a:pPr marL="347472">
              <a:lnSpc>
                <a:spcPct val="120000"/>
              </a:lnSpc>
              <a:spcBef>
                <a:spcPts val="600"/>
              </a:spcBef>
            </a:pPr>
            <a:r>
              <a:rPr lang="en-US" dirty="0" smtClean="0"/>
              <a:t>EAP </a:t>
            </a:r>
            <a:r>
              <a:rPr lang="en-US" dirty="0"/>
              <a:t>may earn students an exemption from the CSU and participating CCC English and/or mathematics placement tests that are required for entering freshmen</a:t>
            </a:r>
          </a:p>
          <a:p>
            <a:pPr marL="347472">
              <a:spcBef>
                <a:spcPts val="600"/>
              </a:spcBef>
            </a:pPr>
            <a:r>
              <a:rPr lang="en-US" dirty="0" smtClean="0"/>
              <a:t>To </a:t>
            </a:r>
            <a:r>
              <a:rPr lang="en-US" dirty="0"/>
              <a:t>authorize the release of their results, </a:t>
            </a:r>
            <a:r>
              <a:rPr lang="en-US" dirty="0" smtClean="0"/>
              <a:t>students should </a:t>
            </a:r>
            <a:r>
              <a:rPr lang="en-US" dirty="0"/>
              <a:t>mark </a:t>
            </a:r>
            <a:r>
              <a:rPr lang="en-US" dirty="0" smtClean="0"/>
              <a:t> the circle that </a:t>
            </a:r>
            <a:r>
              <a:rPr lang="en-US" dirty="0"/>
              <a:t>indicates their understanding that their CAASPP/EAP results will be </a:t>
            </a:r>
            <a:r>
              <a:rPr lang="en-US" dirty="0" smtClean="0"/>
              <a:t>shared </a:t>
            </a:r>
            <a:r>
              <a:rPr lang="en-US" dirty="0"/>
              <a:t>directly with the CSU and/or the CCC. </a:t>
            </a:r>
            <a:r>
              <a:rPr lang="en-US" dirty="0" smtClean="0"/>
              <a:t>Students </a:t>
            </a:r>
            <a:r>
              <a:rPr lang="en-US" dirty="0"/>
              <a:t>who choose </a:t>
            </a:r>
            <a:r>
              <a:rPr lang="en-US" dirty="0" smtClean="0"/>
              <a:t>not </a:t>
            </a:r>
            <a:r>
              <a:rPr lang="en-US" dirty="0"/>
              <a:t>to release their results </a:t>
            </a:r>
            <a:r>
              <a:rPr lang="en-US" dirty="0" smtClean="0"/>
              <a:t>to </a:t>
            </a:r>
            <a:r>
              <a:rPr lang="en-US" dirty="0"/>
              <a:t>the CSU and CCC will need to provide those results upon request at a later </a:t>
            </a:r>
            <a:r>
              <a:rPr lang="en-US" dirty="0" smtClean="0"/>
              <a:t>date</a:t>
            </a:r>
            <a:endParaRPr lang="en-US" dirty="0"/>
          </a:p>
        </p:txBody>
      </p:sp>
      <p:sp>
        <p:nvSpPr>
          <p:cNvPr id="4" name="Slide Number Placeholder 3"/>
          <p:cNvSpPr>
            <a:spLocks noGrp="1"/>
          </p:cNvSpPr>
          <p:nvPr>
            <p:ph type="sldNum" sz="quarter" idx="12"/>
          </p:nvPr>
        </p:nvSpPr>
        <p:spPr/>
        <p:txBody>
          <a:bodyPr/>
          <a:lstStyle/>
          <a:p>
            <a:fld id="{3959F572-39F4-4A39-AC5A-E3FD8AB1DE21}" type="slidenum">
              <a:rPr lang="en-US" smtClean="0"/>
              <a:pPr/>
              <a:t>36</a:t>
            </a:fld>
            <a:endParaRPr lang="en-US" dirty="0"/>
          </a:p>
        </p:txBody>
      </p:sp>
    </p:spTree>
    <p:extLst>
      <p:ext uri="{BB962C8B-B14F-4D97-AF65-F5344CB8AC3E}">
        <p14:creationId xmlns:p14="http://schemas.microsoft.com/office/powerpoint/2010/main" val="29506742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p:cNvSpPr>
            <a:spLocks noGrp="1"/>
          </p:cNvSpPr>
          <p:nvPr>
            <p:ph type="title"/>
          </p:nvPr>
        </p:nvSpPr>
        <p:spPr>
          <a:xfrm>
            <a:off x="0" y="228600"/>
            <a:ext cx="8991600" cy="639762"/>
          </a:xfrm>
        </p:spPr>
        <p:txBody>
          <a:bodyPr/>
          <a:lstStyle/>
          <a:p>
            <a:r>
              <a:rPr lang="en-US" altLang="en-US" b="1" dirty="0" smtClean="0">
                <a:solidFill>
                  <a:schemeClr val="bg1"/>
                </a:solidFill>
              </a:rPr>
              <a:t>Test Expiration Rules</a:t>
            </a:r>
          </a:p>
        </p:txBody>
      </p:sp>
      <p:sp>
        <p:nvSpPr>
          <p:cNvPr id="23555" name="Text Placeholder 2"/>
          <p:cNvSpPr>
            <a:spLocks noGrp="1"/>
          </p:cNvSpPr>
          <p:nvPr>
            <p:ph type="body" sz="quarter" idx="11"/>
          </p:nvPr>
        </p:nvSpPr>
        <p:spPr bwMode="auto">
          <a:xfrm>
            <a:off x="76200" y="1676400"/>
            <a:ext cx="8991600" cy="3352800"/>
          </a:xfrm>
          <a:extLst/>
        </p:spPr>
        <p:txBody>
          <a:bodyPr vert="horz" wrap="square" lIns="91440" tIns="45720" rIns="91440" bIns="45720" numCol="1" anchor="t" anchorCtr="0" compatLnSpc="1">
            <a:prstTxWarp prst="textNoShape">
              <a:avLst/>
            </a:prstTxWarp>
          </a:bodyPr>
          <a:lstStyle/>
          <a:p>
            <a:pPr marL="914400" lvl="1" indent="-457200">
              <a:buFont typeface="+mj-lt"/>
              <a:buAutoNum type="arabicPeriod"/>
              <a:defRPr/>
            </a:pPr>
            <a:r>
              <a:rPr lang="en-US" altLang="en-US" sz="2400" dirty="0" smtClean="0"/>
              <a:t>A student’s Non-Performance Task test remains active until the student completes and submits the test </a:t>
            </a:r>
            <a:r>
              <a:rPr lang="en-US" altLang="en-US" sz="2400" b="1" i="1" dirty="0" smtClean="0"/>
              <a:t>or</a:t>
            </a:r>
            <a:r>
              <a:rPr lang="en-US" altLang="en-US" sz="2400" b="1" dirty="0" smtClean="0"/>
              <a:t> </a:t>
            </a:r>
            <a:r>
              <a:rPr lang="en-US" altLang="en-US" sz="2400" b="1" u="sng" dirty="0" smtClean="0"/>
              <a:t>45</a:t>
            </a:r>
            <a:r>
              <a:rPr lang="en-US" altLang="en-US" sz="2400" dirty="0" smtClean="0"/>
              <a:t> calendar days after the student has begun the Non-Performance Task.</a:t>
            </a:r>
          </a:p>
          <a:p>
            <a:pPr marL="914400" lvl="1" indent="-457200">
              <a:buFont typeface="+mj-lt"/>
              <a:buAutoNum type="arabicPeriod"/>
              <a:defRPr/>
            </a:pPr>
            <a:r>
              <a:rPr lang="en-US" altLang="en-US" sz="2400" dirty="0" smtClean="0"/>
              <a:t>A student’s Performance Task remains active </a:t>
            </a:r>
            <a:r>
              <a:rPr lang="en-US" altLang="en-US" sz="2400" dirty="0"/>
              <a:t>until the student completes and submits the test </a:t>
            </a:r>
            <a:r>
              <a:rPr lang="en-US" altLang="en-US" sz="2400" dirty="0" smtClean="0"/>
              <a:t> or for </a:t>
            </a:r>
            <a:r>
              <a:rPr lang="en-US" altLang="en-US" sz="2400" b="1" u="sng" dirty="0" smtClean="0"/>
              <a:t>10</a:t>
            </a:r>
            <a:r>
              <a:rPr lang="en-US" altLang="en-US" sz="2400" dirty="0" smtClean="0"/>
              <a:t> calendar days after the student has begun the Performance Task.</a:t>
            </a:r>
          </a:p>
        </p:txBody>
      </p:sp>
    </p:spTree>
    <p:extLst>
      <p:ext uri="{BB962C8B-B14F-4D97-AF65-F5344CB8AC3E}">
        <p14:creationId xmlns:p14="http://schemas.microsoft.com/office/powerpoint/2010/main" val="3381419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5"/>
          <p:cNvSpPr>
            <a:spLocks noGrp="1"/>
          </p:cNvSpPr>
          <p:nvPr>
            <p:ph type="title"/>
          </p:nvPr>
        </p:nvSpPr>
        <p:spPr>
          <a:xfrm>
            <a:off x="0" y="152400"/>
            <a:ext cx="8991600" cy="639762"/>
          </a:xfrm>
        </p:spPr>
        <p:txBody>
          <a:bodyPr/>
          <a:lstStyle/>
          <a:p>
            <a:r>
              <a:rPr lang="en-US" altLang="en-US" b="1" dirty="0" smtClean="0">
                <a:solidFill>
                  <a:schemeClr val="bg1"/>
                </a:solidFill>
              </a:rPr>
              <a:t>Classroom Activity </a:t>
            </a:r>
            <a:br>
              <a:rPr lang="en-US" altLang="en-US" b="1" dirty="0" smtClean="0">
                <a:solidFill>
                  <a:schemeClr val="bg1"/>
                </a:solidFill>
              </a:rPr>
            </a:br>
            <a:r>
              <a:rPr lang="en-US" altLang="en-US" b="1" dirty="0" smtClean="0">
                <a:solidFill>
                  <a:schemeClr val="bg1"/>
                </a:solidFill>
              </a:rPr>
              <a:t>Administration Guidelines</a:t>
            </a:r>
          </a:p>
        </p:txBody>
      </p:sp>
      <p:sp>
        <p:nvSpPr>
          <p:cNvPr id="32770" name="Text Placeholder 2"/>
          <p:cNvSpPr>
            <a:spLocks noGrp="1"/>
          </p:cNvSpPr>
          <p:nvPr>
            <p:ph type="body" sz="quarter" idx="11"/>
          </p:nvPr>
        </p:nvSpPr>
        <p:spPr bwMode="auto">
          <a:xfrm>
            <a:off x="152400" y="1524000"/>
            <a:ext cx="8839200" cy="5029200"/>
          </a:xfrm>
          <a:extLst/>
        </p:spPr>
        <p:txBody>
          <a:bodyPr vert="horz" wrap="square" lIns="91440" tIns="45720" rIns="91440" bIns="45720" numCol="1" anchor="t" anchorCtr="0" compatLnSpc="1">
            <a:prstTxWarp prst="textNoShape">
              <a:avLst/>
            </a:prstTxWarp>
          </a:bodyPr>
          <a:lstStyle/>
          <a:p>
            <a:pPr marL="457200" indent="-457200" algn="l">
              <a:buFont typeface="+mj-lt"/>
              <a:buAutoNum type="arabicPeriod"/>
              <a:defRPr/>
            </a:pPr>
            <a:r>
              <a:rPr lang="en-US" sz="2400" dirty="0" smtClean="0">
                <a:solidFill>
                  <a:schemeClr val="tx1"/>
                </a:solidFill>
              </a:rPr>
              <a:t>Purpose: To provide students with important context, concepts, and key terms prior to taking the Performance Task</a:t>
            </a:r>
          </a:p>
          <a:p>
            <a:pPr marL="457200" indent="-457200" algn="l">
              <a:buFont typeface="+mj-lt"/>
              <a:buAutoNum type="arabicPeriod"/>
              <a:defRPr/>
            </a:pPr>
            <a:r>
              <a:rPr lang="en-US" sz="2400" dirty="0" smtClean="0">
                <a:solidFill>
                  <a:schemeClr val="tx1"/>
                </a:solidFill>
              </a:rPr>
              <a:t>All students will have a Classroom </a:t>
            </a:r>
            <a:r>
              <a:rPr lang="en-US" sz="2400" dirty="0">
                <a:solidFill>
                  <a:schemeClr val="tx1"/>
                </a:solidFill>
              </a:rPr>
              <a:t>A</a:t>
            </a:r>
            <a:r>
              <a:rPr lang="en-US" sz="2400" dirty="0" smtClean="0">
                <a:solidFill>
                  <a:schemeClr val="tx1"/>
                </a:solidFill>
              </a:rPr>
              <a:t>ctivity before they take and complete Performance Task </a:t>
            </a:r>
          </a:p>
          <a:p>
            <a:pPr marL="457200" indent="-457200" algn="l">
              <a:buFont typeface="+mj-lt"/>
              <a:buAutoNum type="arabicPeriod"/>
              <a:defRPr/>
            </a:pPr>
            <a:r>
              <a:rPr lang="en-US" sz="2400" dirty="0" smtClean="0">
                <a:solidFill>
                  <a:schemeClr val="tx1"/>
                </a:solidFill>
              </a:rPr>
              <a:t>The Classroom Activity may be administered in a classroom or any other appropriate setting</a:t>
            </a:r>
          </a:p>
          <a:p>
            <a:pPr marL="457200" indent="-457200" algn="l">
              <a:buFont typeface="+mj-lt"/>
              <a:buAutoNum type="arabicPeriod"/>
              <a:defRPr/>
            </a:pPr>
            <a:r>
              <a:rPr lang="en-US" sz="2400" u="sng" dirty="0" smtClean="0">
                <a:solidFill>
                  <a:schemeClr val="tx1"/>
                </a:solidFill>
              </a:rPr>
              <a:t>No more than a 3-day lapse </a:t>
            </a:r>
            <a:r>
              <a:rPr lang="en-US" sz="2400" dirty="0" smtClean="0">
                <a:solidFill>
                  <a:schemeClr val="tx1"/>
                </a:solidFill>
              </a:rPr>
              <a:t>between the classroom activity and the Performance Task administration</a:t>
            </a:r>
          </a:p>
        </p:txBody>
      </p:sp>
    </p:spTree>
    <p:extLst>
      <p:ext uri="{BB962C8B-B14F-4D97-AF65-F5344CB8AC3E}">
        <p14:creationId xmlns:p14="http://schemas.microsoft.com/office/powerpoint/2010/main" val="5979220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5"/>
          <p:cNvSpPr>
            <a:spLocks noGrp="1"/>
          </p:cNvSpPr>
          <p:nvPr>
            <p:ph type="title"/>
          </p:nvPr>
        </p:nvSpPr>
        <p:spPr>
          <a:xfrm>
            <a:off x="0" y="228600"/>
            <a:ext cx="8991600" cy="639762"/>
          </a:xfrm>
        </p:spPr>
        <p:txBody>
          <a:bodyPr/>
          <a:lstStyle/>
          <a:p>
            <a:r>
              <a:rPr lang="en-US" altLang="en-US" b="1" dirty="0" smtClean="0">
                <a:solidFill>
                  <a:schemeClr val="bg1"/>
                </a:solidFill>
              </a:rPr>
              <a:t>Classroom Activity </a:t>
            </a:r>
            <a:br>
              <a:rPr lang="en-US" altLang="en-US" b="1" dirty="0" smtClean="0">
                <a:solidFill>
                  <a:schemeClr val="bg1"/>
                </a:solidFill>
              </a:rPr>
            </a:br>
            <a:r>
              <a:rPr lang="en-US" altLang="en-US" b="1" dirty="0" smtClean="0">
                <a:solidFill>
                  <a:schemeClr val="bg1"/>
                </a:solidFill>
              </a:rPr>
              <a:t>Administration Guidelines (cont.)</a:t>
            </a:r>
          </a:p>
        </p:txBody>
      </p:sp>
      <p:sp>
        <p:nvSpPr>
          <p:cNvPr id="32770" name="Text Placeholder 2"/>
          <p:cNvSpPr>
            <a:spLocks noGrp="1"/>
          </p:cNvSpPr>
          <p:nvPr>
            <p:ph type="body" sz="quarter" idx="11"/>
          </p:nvPr>
        </p:nvSpPr>
        <p:spPr bwMode="auto">
          <a:xfrm>
            <a:off x="152400" y="1447800"/>
            <a:ext cx="8839200" cy="4876800"/>
          </a:xfrm>
          <a:extLst/>
        </p:spPr>
        <p:txBody>
          <a:bodyPr vert="horz" wrap="square" lIns="91440" tIns="45720" rIns="91440" bIns="45720" numCol="1" anchor="t" anchorCtr="0" compatLnSpc="1">
            <a:prstTxWarp prst="textNoShape">
              <a:avLst/>
            </a:prstTxWarp>
          </a:bodyPr>
          <a:lstStyle/>
          <a:p>
            <a:pPr marL="457200" indent="-457200" algn="l">
              <a:spcAft>
                <a:spcPts val="1200"/>
              </a:spcAft>
              <a:buFont typeface="+mj-lt"/>
              <a:buAutoNum type="arabicPeriod"/>
              <a:defRPr/>
            </a:pPr>
            <a:r>
              <a:rPr lang="en-US" sz="2400" dirty="0" smtClean="0">
                <a:solidFill>
                  <a:schemeClr val="tx1"/>
                </a:solidFill>
              </a:rPr>
              <a:t>Computers, projectors, and other technology are allowed but not required for the classroom activity</a:t>
            </a:r>
          </a:p>
          <a:p>
            <a:pPr marL="457200" indent="-457200" algn="l">
              <a:spcAft>
                <a:spcPts val="1200"/>
              </a:spcAft>
              <a:buFont typeface="+mj-lt"/>
              <a:buAutoNum type="arabicPeriod"/>
              <a:defRPr/>
            </a:pPr>
            <a:r>
              <a:rPr lang="en-US" sz="2400" dirty="0">
                <a:solidFill>
                  <a:schemeClr val="tx1"/>
                </a:solidFill>
              </a:rPr>
              <a:t>The Classroom Activity should involve the participation of all students in the instructional tasks of the lesson.</a:t>
            </a:r>
          </a:p>
          <a:p>
            <a:pPr marL="457200" indent="-457200" algn="l">
              <a:spcAft>
                <a:spcPts val="1200"/>
              </a:spcAft>
              <a:buFont typeface="+mj-lt"/>
              <a:buAutoNum type="arabicPeriod"/>
              <a:defRPr/>
            </a:pPr>
            <a:r>
              <a:rPr lang="en-US" sz="2400" dirty="0">
                <a:solidFill>
                  <a:schemeClr val="tx1"/>
                </a:solidFill>
              </a:rPr>
              <a:t>Students may take notes during the classroom activity, but the notes must be collected before proceeding to take </a:t>
            </a:r>
            <a:r>
              <a:rPr lang="en-US" sz="2400" dirty="0" smtClean="0">
                <a:solidFill>
                  <a:schemeClr val="tx1"/>
                </a:solidFill>
              </a:rPr>
              <a:t>Performance Task </a:t>
            </a:r>
            <a:r>
              <a:rPr lang="en-US" sz="2400" dirty="0">
                <a:solidFill>
                  <a:schemeClr val="tx1"/>
                </a:solidFill>
              </a:rPr>
              <a:t>and may not be used by the students during the completion of the </a:t>
            </a:r>
            <a:r>
              <a:rPr lang="en-US" sz="2400" dirty="0" smtClean="0">
                <a:solidFill>
                  <a:schemeClr val="tx1"/>
                </a:solidFill>
              </a:rPr>
              <a:t>Performance Task.</a:t>
            </a:r>
            <a:endParaRPr lang="en-US" sz="2400" dirty="0">
              <a:solidFill>
                <a:schemeClr val="tx1"/>
              </a:solidFill>
            </a:endParaRPr>
          </a:p>
        </p:txBody>
      </p:sp>
    </p:spTree>
    <p:extLst>
      <p:ext uri="{BB962C8B-B14F-4D97-AF65-F5344CB8AC3E}">
        <p14:creationId xmlns:p14="http://schemas.microsoft.com/office/powerpoint/2010/main" val="928475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7315200" cy="457200"/>
          </a:xfrm>
        </p:spPr>
        <p:txBody>
          <a:bodyPr>
            <a:noAutofit/>
          </a:bodyPr>
          <a:lstStyle/>
          <a:p>
            <a:r>
              <a:rPr lang="en-US" b="1" dirty="0" smtClean="0">
                <a:solidFill>
                  <a:schemeClr val="bg1"/>
                </a:solidFill>
              </a:rPr>
              <a:t>Critical Links</a:t>
            </a:r>
            <a:endParaRPr lang="en-US" dirty="0">
              <a:solidFill>
                <a:schemeClr val="bg1"/>
              </a:solidFill>
            </a:endParaRPr>
          </a:p>
        </p:txBody>
      </p:sp>
      <p:sp>
        <p:nvSpPr>
          <p:cNvPr id="6" name="Slide Number Placeholder 5"/>
          <p:cNvSpPr>
            <a:spLocks noGrp="1"/>
          </p:cNvSpPr>
          <p:nvPr>
            <p:ph type="sldNum" sz="quarter" idx="12"/>
          </p:nvPr>
        </p:nvSpPr>
        <p:spPr/>
        <p:txBody>
          <a:bodyPr/>
          <a:lstStyle/>
          <a:p>
            <a:fld id="{3959F572-39F4-4A39-AC5A-E3FD8AB1DE21}" type="slidenum">
              <a:rPr lang="en-US" smtClean="0"/>
              <a:pPr/>
              <a:t>4</a:t>
            </a:fld>
            <a:endParaRPr lang="en-US" dirty="0"/>
          </a:p>
        </p:txBody>
      </p:sp>
      <p:grpSp>
        <p:nvGrpSpPr>
          <p:cNvPr id="12" name="Group 11"/>
          <p:cNvGrpSpPr/>
          <p:nvPr/>
        </p:nvGrpSpPr>
        <p:grpSpPr>
          <a:xfrm>
            <a:off x="7496521" y="4677727"/>
            <a:ext cx="1471729" cy="1965960"/>
            <a:chOff x="753767" y="4357244"/>
            <a:chExt cx="1737360" cy="1905000"/>
          </a:xfrm>
        </p:grpSpPr>
        <p:sp>
          <p:nvSpPr>
            <p:cNvPr id="13" name="Rounded Rectangle 12"/>
            <p:cNvSpPr/>
            <p:nvPr/>
          </p:nvSpPr>
          <p:spPr>
            <a:xfrm>
              <a:off x="753767" y="4357244"/>
              <a:ext cx="1737360" cy="1905000"/>
            </a:xfrm>
            <a:prstGeom prst="roundRect">
              <a:avLst/>
            </a:prstGeom>
            <a:solidFill>
              <a:schemeClr val="accent1">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b="1" dirty="0" smtClean="0">
                  <a:solidFill>
                    <a:srgbClr val="FFFF00"/>
                  </a:solidFill>
                  <a:latin typeface="Agency FB" pitchFamily="34" charset="0"/>
                  <a:sym typeface="Wingdings 2"/>
                </a:rPr>
                <a:t></a:t>
              </a:r>
              <a:r>
                <a:rPr lang="en-US" dirty="0" smtClean="0">
                  <a:latin typeface="Agency FB" pitchFamily="34" charset="0"/>
                  <a:sym typeface="Wingdings 2"/>
                </a:rPr>
                <a:t> </a:t>
              </a:r>
              <a:r>
                <a:rPr lang="en-US" b="1" dirty="0" smtClean="0">
                  <a:latin typeface="Agency FB" pitchFamily="34" charset="0"/>
                </a:rPr>
                <a:t>Best Practice</a:t>
              </a:r>
              <a:endParaRPr lang="en-US" b="1" dirty="0">
                <a:latin typeface="Agency FB" pitchFamily="34" charset="0"/>
              </a:endParaRPr>
            </a:p>
          </p:txBody>
        </p:sp>
        <p:sp>
          <p:nvSpPr>
            <p:cNvPr id="14" name="Rounded Rectangle 13"/>
            <p:cNvSpPr/>
            <p:nvPr/>
          </p:nvSpPr>
          <p:spPr>
            <a:xfrm>
              <a:off x="840634" y="4721397"/>
              <a:ext cx="1563624" cy="1422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accent4">
                      <a:lumMod val="50000"/>
                    </a:schemeClr>
                  </a:solidFill>
                  <a:latin typeface="Arial Narrow" pitchFamily="34" charset="0"/>
                </a:rPr>
                <a:t>Bookmark This Webpage</a:t>
              </a:r>
            </a:p>
          </p:txBody>
        </p:sp>
      </p:grpSp>
      <p:grpSp>
        <p:nvGrpSpPr>
          <p:cNvPr id="8" name="Group 7"/>
          <p:cNvGrpSpPr/>
          <p:nvPr/>
        </p:nvGrpSpPr>
        <p:grpSpPr>
          <a:xfrm>
            <a:off x="304800" y="1458217"/>
            <a:ext cx="7161869" cy="4959168"/>
            <a:chOff x="4651719" y="1600200"/>
            <a:chExt cx="7161869" cy="4959168"/>
          </a:xfrm>
        </p:grpSpPr>
        <p:sp>
          <p:nvSpPr>
            <p:cNvPr id="15" name="Rectangle 14"/>
            <p:cNvSpPr/>
            <p:nvPr/>
          </p:nvSpPr>
          <p:spPr>
            <a:xfrm>
              <a:off x="4651719" y="1600200"/>
              <a:ext cx="3882681" cy="2862322"/>
            </a:xfrm>
            <a:prstGeom prst="rect">
              <a:avLst/>
            </a:prstGeom>
            <a:ln>
              <a:solidFill>
                <a:schemeClr val="tx1"/>
              </a:solidFill>
            </a:ln>
          </p:spPr>
          <p:txBody>
            <a:bodyPr wrap="square">
              <a:spAutoFit/>
            </a:bodyPr>
            <a:lstStyle/>
            <a:p>
              <a:r>
                <a:rPr lang="en-US" sz="2000" dirty="0">
                  <a:hlinkClick r:id="rId3"/>
                </a:rPr>
                <a:t>http://www.caaspp.org</a:t>
              </a:r>
              <a:r>
                <a:rPr lang="en-US" sz="2000" dirty="0" smtClean="0">
                  <a:hlinkClick r:id="rId3"/>
                </a:rPr>
                <a:t>/</a:t>
              </a:r>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a:p>
          </p:txBody>
        </p:sp>
        <p:pic>
          <p:nvPicPr>
            <p:cNvPr id="7" name="Picture 6" descr="Welcome to the CAASPP Web Site - Mozilla Firefox"/>
            <p:cNvPicPr>
              <a:picLocks noChangeAspect="1"/>
            </p:cNvPicPr>
            <p:nvPr/>
          </p:nvPicPr>
          <p:blipFill rotWithShape="1">
            <a:blip r:embed="rId4" cstate="print">
              <a:extLst>
                <a:ext uri="{28A0092B-C50C-407E-A947-70E740481C1C}">
                  <a14:useLocalDpi xmlns:a14="http://schemas.microsoft.com/office/drawing/2010/main" val="0"/>
                </a:ext>
              </a:extLst>
            </a:blip>
            <a:srcRect l="11668" t="14978" r="12499" b="11301"/>
            <a:stretch/>
          </p:blipFill>
          <p:spPr>
            <a:xfrm>
              <a:off x="4651719" y="1987368"/>
              <a:ext cx="7161869" cy="4572000"/>
            </a:xfrm>
            <a:prstGeom prst="rect">
              <a:avLst/>
            </a:prstGeom>
          </p:spPr>
        </p:pic>
      </p:grpSp>
    </p:spTree>
    <p:extLst>
      <p:ext uri="{BB962C8B-B14F-4D97-AF65-F5344CB8AC3E}">
        <p14:creationId xmlns:p14="http://schemas.microsoft.com/office/powerpoint/2010/main" val="521090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2"/>
          <p:cNvSpPr>
            <a:spLocks noGrp="1"/>
          </p:cNvSpPr>
          <p:nvPr>
            <p:ph type="body" sz="quarter" idx="11"/>
          </p:nvPr>
        </p:nvSpPr>
        <p:spPr bwMode="auto">
          <a:xfrm>
            <a:off x="76200" y="1371600"/>
            <a:ext cx="8915400" cy="4038600"/>
          </a:xfrm>
          <a:extLst/>
        </p:spPr>
        <p:txBody>
          <a:bodyPr vert="horz" wrap="square" lIns="91440" tIns="45720" rIns="91440" bIns="45720" numCol="1" anchor="t" anchorCtr="0" compatLnSpc="1">
            <a:prstTxWarp prst="textNoShape">
              <a:avLst/>
            </a:prstTxWarp>
          </a:bodyPr>
          <a:lstStyle/>
          <a:p>
            <a:pPr marL="457200" indent="-457200" algn="l">
              <a:buFont typeface="+mj-lt"/>
              <a:buAutoNum type="arabicPeriod"/>
              <a:defRPr/>
            </a:pPr>
            <a:r>
              <a:rPr lang="en-US" sz="2400" dirty="0" smtClean="0">
                <a:solidFill>
                  <a:schemeClr val="tx1"/>
                </a:solidFill>
              </a:rPr>
              <a:t>Designed to fit into a </a:t>
            </a:r>
            <a:r>
              <a:rPr lang="en-US" sz="2400" b="1" dirty="0" smtClean="0">
                <a:solidFill>
                  <a:schemeClr val="tx1"/>
                </a:solidFill>
              </a:rPr>
              <a:t>30-minute</a:t>
            </a:r>
            <a:r>
              <a:rPr lang="en-US" sz="2400" dirty="0" smtClean="0">
                <a:solidFill>
                  <a:schemeClr val="tx1"/>
                </a:solidFill>
              </a:rPr>
              <a:t> window but </a:t>
            </a:r>
            <a:r>
              <a:rPr lang="en-US" sz="2400" dirty="0">
                <a:solidFill>
                  <a:schemeClr val="tx1"/>
                </a:solidFill>
              </a:rPr>
              <a:t>w</a:t>
            </a:r>
            <a:r>
              <a:rPr lang="en-US" sz="2400" dirty="0" smtClean="0">
                <a:solidFill>
                  <a:schemeClr val="tx1"/>
                </a:solidFill>
              </a:rPr>
              <a:t>ill vary due to complexity of topic and individual student needs</a:t>
            </a:r>
          </a:p>
          <a:p>
            <a:pPr marL="457200" indent="-457200" algn="l">
              <a:buFont typeface="+mj-lt"/>
              <a:buAutoNum type="arabicPeriod"/>
              <a:defRPr/>
            </a:pPr>
            <a:r>
              <a:rPr lang="en-US" sz="2400" dirty="0" smtClean="0">
                <a:solidFill>
                  <a:schemeClr val="tx1"/>
                </a:solidFill>
              </a:rPr>
              <a:t>The school CAASPP coordinator will download the assigned classroom  activity and provide it to the Test Administrator (TA) at least 1–2 days prior to the administration of the Classroom Activity</a:t>
            </a:r>
          </a:p>
        </p:txBody>
      </p:sp>
      <p:sp>
        <p:nvSpPr>
          <p:cNvPr id="5" name="Title 5"/>
          <p:cNvSpPr txBox="1">
            <a:spLocks/>
          </p:cNvSpPr>
          <p:nvPr/>
        </p:nvSpPr>
        <p:spPr bwMode="auto">
          <a:xfrm>
            <a:off x="0" y="198438"/>
            <a:ext cx="89916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4000">
                <a:solidFill>
                  <a:schemeClr val="bg1"/>
                </a:solidFill>
                <a:latin typeface="Arial" charset="0"/>
              </a:defRPr>
            </a:lvl2pPr>
            <a:lvl3pPr algn="r" rtl="0" eaLnBrk="1" fontAlgn="base" hangingPunct="1">
              <a:spcBef>
                <a:spcPct val="0"/>
              </a:spcBef>
              <a:spcAft>
                <a:spcPct val="0"/>
              </a:spcAft>
              <a:defRPr sz="4000">
                <a:solidFill>
                  <a:schemeClr val="bg1"/>
                </a:solidFill>
                <a:latin typeface="Arial" charset="0"/>
              </a:defRPr>
            </a:lvl3pPr>
            <a:lvl4pPr algn="r" rtl="0" eaLnBrk="1" fontAlgn="base" hangingPunct="1">
              <a:spcBef>
                <a:spcPct val="0"/>
              </a:spcBef>
              <a:spcAft>
                <a:spcPct val="0"/>
              </a:spcAft>
              <a:defRPr sz="4000">
                <a:solidFill>
                  <a:schemeClr val="bg1"/>
                </a:solidFill>
                <a:latin typeface="Arial" charset="0"/>
              </a:defRPr>
            </a:lvl4pPr>
            <a:lvl5pPr algn="r" rtl="0" eaLnBrk="1" fontAlgn="base" hangingPunct="1">
              <a:spcBef>
                <a:spcPct val="0"/>
              </a:spcBef>
              <a:spcAft>
                <a:spcPct val="0"/>
              </a:spcAft>
              <a:defRPr sz="4000">
                <a:solidFill>
                  <a:schemeClr val="bg1"/>
                </a:solidFill>
                <a:latin typeface="Arial" charset="0"/>
              </a:defRPr>
            </a:lvl5pPr>
            <a:lvl6pPr marL="457200" algn="r" rtl="0" eaLnBrk="1" fontAlgn="base" hangingPunct="1">
              <a:spcBef>
                <a:spcPct val="0"/>
              </a:spcBef>
              <a:spcAft>
                <a:spcPct val="0"/>
              </a:spcAft>
              <a:defRPr sz="4000">
                <a:solidFill>
                  <a:schemeClr val="bg1"/>
                </a:solidFill>
                <a:latin typeface="Arial" charset="0"/>
              </a:defRPr>
            </a:lvl6pPr>
            <a:lvl7pPr marL="914400" algn="r" rtl="0" eaLnBrk="1" fontAlgn="base" hangingPunct="1">
              <a:spcBef>
                <a:spcPct val="0"/>
              </a:spcBef>
              <a:spcAft>
                <a:spcPct val="0"/>
              </a:spcAft>
              <a:defRPr sz="4000">
                <a:solidFill>
                  <a:schemeClr val="bg1"/>
                </a:solidFill>
                <a:latin typeface="Arial" charset="0"/>
              </a:defRPr>
            </a:lvl7pPr>
            <a:lvl8pPr marL="1371600" algn="r" rtl="0" eaLnBrk="1" fontAlgn="base" hangingPunct="1">
              <a:spcBef>
                <a:spcPct val="0"/>
              </a:spcBef>
              <a:spcAft>
                <a:spcPct val="0"/>
              </a:spcAft>
              <a:defRPr sz="4000">
                <a:solidFill>
                  <a:schemeClr val="bg1"/>
                </a:solidFill>
                <a:latin typeface="Arial" charset="0"/>
              </a:defRPr>
            </a:lvl8pPr>
            <a:lvl9pPr marL="1828800" algn="r" rtl="0" eaLnBrk="1" fontAlgn="base" hangingPunct="1">
              <a:spcBef>
                <a:spcPct val="0"/>
              </a:spcBef>
              <a:spcAft>
                <a:spcPct val="0"/>
              </a:spcAft>
              <a:defRPr sz="4000">
                <a:solidFill>
                  <a:schemeClr val="bg1"/>
                </a:solidFill>
                <a:latin typeface="Arial" charset="0"/>
              </a:defRPr>
            </a:lvl9pPr>
          </a:lstStyle>
          <a:p>
            <a:r>
              <a:rPr lang="en-US" altLang="en-US" b="1" kern="0" dirty="0" smtClean="0">
                <a:solidFill>
                  <a:schemeClr val="bg1"/>
                </a:solidFill>
              </a:rPr>
              <a:t>Classroom Activity </a:t>
            </a:r>
            <a:br>
              <a:rPr lang="en-US" altLang="en-US" b="1" kern="0" dirty="0" smtClean="0">
                <a:solidFill>
                  <a:schemeClr val="bg1"/>
                </a:solidFill>
              </a:rPr>
            </a:br>
            <a:r>
              <a:rPr lang="en-US" altLang="en-US" b="1" kern="0" dirty="0" smtClean="0">
                <a:solidFill>
                  <a:schemeClr val="bg1"/>
                </a:solidFill>
              </a:rPr>
              <a:t>Administration Guidelines (cont.)</a:t>
            </a:r>
          </a:p>
        </p:txBody>
      </p:sp>
    </p:spTree>
    <p:extLst>
      <p:ext uri="{BB962C8B-B14F-4D97-AF65-F5344CB8AC3E}">
        <p14:creationId xmlns:p14="http://schemas.microsoft.com/office/powerpoint/2010/main" val="2962844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7315200" cy="457200"/>
          </a:xfrm>
        </p:spPr>
        <p:txBody>
          <a:bodyPr>
            <a:noAutofit/>
          </a:bodyPr>
          <a:lstStyle/>
          <a:p>
            <a:r>
              <a:rPr lang="en-US" b="1" dirty="0" smtClean="0">
                <a:solidFill>
                  <a:schemeClr val="bg1"/>
                </a:solidFill>
              </a:rPr>
              <a:t>Creating a Test Session</a:t>
            </a:r>
            <a:endParaRPr lang="en-US" dirty="0"/>
          </a:p>
        </p:txBody>
      </p:sp>
      <p:sp>
        <p:nvSpPr>
          <p:cNvPr id="11" name="Rectangle 10"/>
          <p:cNvSpPr/>
          <p:nvPr/>
        </p:nvSpPr>
        <p:spPr>
          <a:xfrm>
            <a:off x="152400" y="1447800"/>
            <a:ext cx="3810000" cy="646331"/>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dirty="0" smtClean="0">
                <a:solidFill>
                  <a:schemeClr val="bg1"/>
                </a:solidFill>
              </a:rPr>
              <a:t>Go to http://caaspp.org and click on Test Administrator Interface</a:t>
            </a:r>
          </a:p>
        </p:txBody>
      </p:sp>
      <p:sp>
        <p:nvSpPr>
          <p:cNvPr id="7" name="Slide Number Placeholder 6"/>
          <p:cNvSpPr>
            <a:spLocks noGrp="1"/>
          </p:cNvSpPr>
          <p:nvPr>
            <p:ph type="sldNum" sz="quarter" idx="12"/>
          </p:nvPr>
        </p:nvSpPr>
        <p:spPr/>
        <p:txBody>
          <a:bodyPr/>
          <a:lstStyle/>
          <a:p>
            <a:fld id="{3959F572-39F4-4A39-AC5A-E3FD8AB1DE21}" type="slidenum">
              <a:rPr lang="en-US" smtClean="0"/>
              <a:pPr/>
              <a:t>5</a:t>
            </a:fld>
            <a:endParaRPr lang="en-US" dirty="0"/>
          </a:p>
        </p:txBody>
      </p:sp>
      <p:pic>
        <p:nvPicPr>
          <p:cNvPr id="12" name="Picture 11"/>
          <p:cNvPicPr>
            <a:picLocks noChangeAspect="1"/>
          </p:cNvPicPr>
          <p:nvPr/>
        </p:nvPicPr>
        <p:blipFill rotWithShape="1">
          <a:blip r:embed="rId3" cstate="print"/>
          <a:srcRect l="4927" t="14069" r="6077" b="13420"/>
          <a:stretch/>
        </p:blipFill>
        <p:spPr>
          <a:xfrm>
            <a:off x="304800" y="2346960"/>
            <a:ext cx="8412480" cy="4206240"/>
          </a:xfrm>
          <a:prstGeom prst="rect">
            <a:avLst/>
          </a:prstGeom>
        </p:spPr>
      </p:pic>
      <p:sp>
        <p:nvSpPr>
          <p:cNvPr id="13" name="Rounded Rectangle 12"/>
          <p:cNvSpPr/>
          <p:nvPr/>
        </p:nvSpPr>
        <p:spPr>
          <a:xfrm>
            <a:off x="2679192" y="5334000"/>
            <a:ext cx="1892808" cy="4572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00984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52400" y="1524000"/>
            <a:ext cx="8915400" cy="457200"/>
          </a:xfrm>
        </p:spPr>
        <p:txBody>
          <a:bodyPr vert="horz" wrap="square" lIns="91440" tIns="45720" rIns="91440" bIns="45720" numCol="1" anchor="t" anchorCtr="0" compatLnSpc="1">
            <a:prstTxWarp prst="textNoShape">
              <a:avLst/>
            </a:prstTxWarp>
          </a:bodyPr>
          <a:lstStyle/>
          <a:p>
            <a:pPr marL="514350" indent="-514350" algn="l">
              <a:buFont typeface="+mj-lt"/>
              <a:buAutoNum type="arabicPeriod"/>
              <a:defRPr/>
            </a:pPr>
            <a:r>
              <a:rPr lang="en-US" altLang="en-US" sz="2400" dirty="0" smtClean="0">
                <a:solidFill>
                  <a:schemeClr val="tx1"/>
                </a:solidFill>
              </a:rPr>
              <a:t>Log </a:t>
            </a:r>
            <a:r>
              <a:rPr lang="en-US" altLang="en-US" sz="2400" dirty="0">
                <a:solidFill>
                  <a:schemeClr val="tx1"/>
                </a:solidFill>
              </a:rPr>
              <a:t>onto the TA Interface </a:t>
            </a:r>
            <a:r>
              <a:rPr lang="en-US" altLang="en-US" sz="2400" dirty="0" smtClean="0">
                <a:solidFill>
                  <a:schemeClr val="tx1"/>
                </a:solidFill>
              </a:rPr>
              <a:t>using </a:t>
            </a:r>
            <a:r>
              <a:rPr lang="en-US" altLang="en-US" sz="2400" dirty="0">
                <a:solidFill>
                  <a:schemeClr val="tx1"/>
                </a:solidFill>
              </a:rPr>
              <a:t>your TOMS sign in credentials</a:t>
            </a:r>
            <a:r>
              <a:rPr lang="en-US" altLang="en-US" sz="2400" dirty="0" smtClean="0">
                <a:solidFill>
                  <a:schemeClr val="tx1"/>
                </a:solidFill>
              </a:rPr>
              <a:t>.</a:t>
            </a:r>
            <a:endParaRPr lang="en-US" altLang="en-US" sz="2400" dirty="0">
              <a:solidFill>
                <a:schemeClr val="tx1"/>
              </a:solidFill>
            </a:endParaRPr>
          </a:p>
        </p:txBody>
      </p:sp>
      <p:pic>
        <p:nvPicPr>
          <p:cNvPr id="7" name="Picture 6" descr="CAASPP Single Sign-On - Mozilla Firefox"/>
          <p:cNvPicPr>
            <a:picLocks noChangeAspect="1"/>
          </p:cNvPicPr>
          <p:nvPr/>
        </p:nvPicPr>
        <p:blipFill rotWithShape="1">
          <a:blip r:embed="rId3" cstate="print">
            <a:extLst>
              <a:ext uri="{28A0092B-C50C-407E-A947-70E740481C1C}">
                <a14:useLocalDpi xmlns:a14="http://schemas.microsoft.com/office/drawing/2010/main" val="0"/>
              </a:ext>
            </a:extLst>
          </a:blip>
          <a:srcRect l="36167" t="22852" r="36834" b="17313"/>
          <a:stretch/>
        </p:blipFill>
        <p:spPr>
          <a:xfrm>
            <a:off x="3870960" y="2362200"/>
            <a:ext cx="3825240" cy="4465320"/>
          </a:xfrm>
          <a:prstGeom prst="rect">
            <a:avLst/>
          </a:prstGeom>
        </p:spPr>
      </p:pic>
      <p:sp>
        <p:nvSpPr>
          <p:cNvPr id="8" name="TextBox 7"/>
          <p:cNvSpPr txBox="1"/>
          <p:nvPr/>
        </p:nvSpPr>
        <p:spPr>
          <a:xfrm>
            <a:off x="2743200" y="3505200"/>
            <a:ext cx="457200" cy="372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t>1</a:t>
            </a:r>
            <a:endParaRPr lang="en-US" dirty="0"/>
          </a:p>
        </p:txBody>
      </p:sp>
      <p:sp>
        <p:nvSpPr>
          <p:cNvPr id="9" name="Down Arrow 8"/>
          <p:cNvSpPr/>
          <p:nvPr/>
        </p:nvSpPr>
        <p:spPr>
          <a:xfrm rot="16200000">
            <a:off x="2966243" y="3611666"/>
            <a:ext cx="3810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180176" y="3244334"/>
            <a:ext cx="2783647" cy="369332"/>
          </a:xfrm>
          <a:prstGeom prst="rect">
            <a:avLst/>
          </a:prstGeom>
        </p:spPr>
        <p:txBody>
          <a:bodyPr wrap="none">
            <a:spAutoFit/>
          </a:bodyPr>
          <a:lstStyle/>
          <a:p>
            <a:r>
              <a:rPr lang="en-US" b="1" dirty="0">
                <a:solidFill>
                  <a:schemeClr val="bg1"/>
                </a:solidFill>
              </a:rPr>
              <a:t>Creating a Test Session</a:t>
            </a:r>
            <a:endParaRPr lang="en-US" dirty="0"/>
          </a:p>
        </p:txBody>
      </p:sp>
      <p:sp>
        <p:nvSpPr>
          <p:cNvPr id="10" name="Title 1"/>
          <p:cNvSpPr>
            <a:spLocks noGrp="1"/>
          </p:cNvSpPr>
          <p:nvPr>
            <p:ph type="title"/>
          </p:nvPr>
        </p:nvSpPr>
        <p:spPr>
          <a:xfrm>
            <a:off x="1371600" y="304800"/>
            <a:ext cx="7315200" cy="457200"/>
          </a:xfrm>
        </p:spPr>
        <p:txBody>
          <a:bodyPr>
            <a:noAutofit/>
          </a:bodyPr>
          <a:lstStyle/>
          <a:p>
            <a:r>
              <a:rPr lang="en-US" b="1" dirty="0" smtClean="0">
                <a:solidFill>
                  <a:schemeClr val="bg1"/>
                </a:solidFill>
              </a:rPr>
              <a:t>Creating a Test Session</a:t>
            </a:r>
            <a:endParaRPr lang="en-US" dirty="0"/>
          </a:p>
        </p:txBody>
      </p:sp>
    </p:spTree>
    <p:extLst>
      <p:ext uri="{BB962C8B-B14F-4D97-AF65-F5344CB8AC3E}">
        <p14:creationId xmlns:p14="http://schemas.microsoft.com/office/powerpoint/2010/main" val="157028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76200" y="1447800"/>
            <a:ext cx="8915400" cy="990600"/>
          </a:xfrm>
        </p:spPr>
        <p:txBody>
          <a:bodyPr vert="horz" wrap="square" lIns="91440" tIns="45720" rIns="91440" bIns="45720" numCol="1" anchor="t" anchorCtr="0" compatLnSpc="1">
            <a:prstTxWarp prst="textNoShape">
              <a:avLst/>
            </a:prstTxWarp>
          </a:bodyPr>
          <a:lstStyle/>
          <a:p>
            <a:pPr marL="514350" indent="-514350" algn="l">
              <a:buFont typeface="+mj-lt"/>
              <a:buAutoNum type="arabicPeriod"/>
              <a:defRPr/>
            </a:pPr>
            <a:r>
              <a:rPr lang="en-US" altLang="en-US" sz="1800" dirty="0" smtClean="0">
                <a:solidFill>
                  <a:schemeClr val="tx1"/>
                </a:solidFill>
              </a:rPr>
              <a:t>The TA selects the test category </a:t>
            </a:r>
            <a:r>
              <a:rPr lang="en-US" altLang="en-US" sz="1800" b="1" dirty="0" smtClean="0">
                <a:solidFill>
                  <a:schemeClr val="tx1"/>
                </a:solidFill>
              </a:rPr>
              <a:t>or </a:t>
            </a:r>
            <a:r>
              <a:rPr lang="en-US" altLang="en-US" sz="1800" dirty="0" smtClean="0">
                <a:solidFill>
                  <a:schemeClr val="tx1"/>
                </a:solidFill>
              </a:rPr>
              <a:t>the grade and content area for the desired test, taking special note of weather they are intending to administer a SUMMATIVE or INTERIM assessment</a:t>
            </a:r>
          </a:p>
        </p:txBody>
      </p:sp>
      <p:sp>
        <p:nvSpPr>
          <p:cNvPr id="5" name="Title 1"/>
          <p:cNvSpPr>
            <a:spLocks noGrp="1"/>
          </p:cNvSpPr>
          <p:nvPr>
            <p:ph type="title"/>
          </p:nvPr>
        </p:nvSpPr>
        <p:spPr/>
        <p:txBody>
          <a:bodyPr>
            <a:noAutofit/>
          </a:bodyPr>
          <a:lstStyle/>
          <a:p>
            <a:r>
              <a:rPr lang="en-US" b="1" dirty="0" smtClean="0">
                <a:solidFill>
                  <a:schemeClr val="bg1"/>
                </a:solidFill>
              </a:rPr>
              <a:t>Creating a Test Session</a:t>
            </a:r>
            <a:endParaRPr lang="en-US" dirty="0"/>
          </a:p>
        </p:txBody>
      </p:sp>
      <p:pic>
        <p:nvPicPr>
          <p:cNvPr id="3" name="Picture 2" descr="TA Interface - Mozilla Firefox"/>
          <p:cNvPicPr>
            <a:picLocks noChangeAspect="1"/>
          </p:cNvPicPr>
          <p:nvPr/>
        </p:nvPicPr>
        <p:blipFill rotWithShape="1">
          <a:blip r:embed="rId3" cstate="print">
            <a:extLst>
              <a:ext uri="{28A0092B-C50C-407E-A947-70E740481C1C}">
                <a14:useLocalDpi xmlns:a14="http://schemas.microsoft.com/office/drawing/2010/main" val="0"/>
              </a:ext>
            </a:extLst>
          </a:blip>
          <a:srcRect l="8670" t="19085" r="14334" b="15555"/>
          <a:stretch/>
        </p:blipFill>
        <p:spPr>
          <a:xfrm>
            <a:off x="1600200" y="2397288"/>
            <a:ext cx="6324600" cy="4308312"/>
          </a:xfrm>
          <a:prstGeom prst="rect">
            <a:avLst/>
          </a:prstGeom>
        </p:spPr>
      </p:pic>
      <p:sp>
        <p:nvSpPr>
          <p:cNvPr id="7" name="Down Arrow 6"/>
          <p:cNvSpPr/>
          <p:nvPr/>
        </p:nvSpPr>
        <p:spPr>
          <a:xfrm rot="16200000">
            <a:off x="1514909" y="2907565"/>
            <a:ext cx="609600" cy="1500070"/>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8" name="Down Arrow 7"/>
          <p:cNvSpPr/>
          <p:nvPr/>
        </p:nvSpPr>
        <p:spPr>
          <a:xfrm rot="16200000">
            <a:off x="1512036" y="3669565"/>
            <a:ext cx="609600" cy="150007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0167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Creating a Test Session</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defRPr/>
            </a:pPr>
            <a:r>
              <a:rPr lang="en-US" altLang="en-US" dirty="0" smtClean="0"/>
              <a:t>The TA starts a test session which will generate a “Session ID”</a:t>
            </a:r>
          </a:p>
          <a:p>
            <a:pPr marL="514350" indent="-514350">
              <a:buNone/>
            </a:pPr>
            <a:endParaRPr lang="en-US" dirty="0"/>
          </a:p>
          <a:p>
            <a:pPr marL="514350" indent="-514350">
              <a:buFont typeface="+mj-lt"/>
              <a:buAutoNum type="arabicPeriod" startAt="3"/>
            </a:pPr>
            <a:endParaRPr lang="en-US" dirty="0"/>
          </a:p>
          <a:p>
            <a:pPr marL="514350" indent="-514350">
              <a:buNone/>
            </a:pPr>
            <a:endParaRPr lang="en-US" dirty="0"/>
          </a:p>
          <a:p>
            <a:pPr marL="514350" indent="-514350">
              <a:buNone/>
            </a:pPr>
            <a:endParaRPr lang="en-US" dirty="0"/>
          </a:p>
        </p:txBody>
      </p:sp>
      <p:sp>
        <p:nvSpPr>
          <p:cNvPr id="4" name="Slide Number Placeholder 3"/>
          <p:cNvSpPr>
            <a:spLocks noGrp="1"/>
          </p:cNvSpPr>
          <p:nvPr>
            <p:ph type="sldNum" sz="quarter" idx="12"/>
          </p:nvPr>
        </p:nvSpPr>
        <p:spPr/>
        <p:txBody>
          <a:bodyPr/>
          <a:lstStyle/>
          <a:p>
            <a:fld id="{3959F572-39F4-4A39-AC5A-E3FD8AB1DE21}" type="slidenum">
              <a:rPr lang="en-US" smtClean="0"/>
              <a:pPr/>
              <a:t>8</a:t>
            </a:fld>
            <a:endParaRPr lang="en-US"/>
          </a:p>
        </p:txBody>
      </p:sp>
      <p:grpSp>
        <p:nvGrpSpPr>
          <p:cNvPr id="8" name="Group 7"/>
          <p:cNvGrpSpPr/>
          <p:nvPr/>
        </p:nvGrpSpPr>
        <p:grpSpPr>
          <a:xfrm>
            <a:off x="2667000" y="2362200"/>
            <a:ext cx="6022975" cy="4195763"/>
            <a:chOff x="4227513" y="2857500"/>
            <a:chExt cx="4462462" cy="3700463"/>
          </a:xfrm>
        </p:grpSpPr>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7675" y="2857500"/>
              <a:ext cx="4432300"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4257675" y="6210300"/>
              <a:ext cx="1420813" cy="304800"/>
            </a:xfrm>
            <a:prstGeom prst="rect">
              <a:avLst/>
            </a:prstGeom>
            <a:noFill/>
            <a:ln w="53975">
              <a:solidFill>
                <a:srgbClr val="C00000"/>
              </a:solidFill>
              <a:miter lim="800000"/>
              <a:headEnd/>
              <a:tailEnd/>
            </a:ln>
            <a:effectLst>
              <a:outerShdw blurRad="50800" dist="38100" dir="2700000" algn="tl" rotWithShape="0">
                <a:prstClr val="black">
                  <a:alpha val="40000"/>
                </a:prstClr>
              </a:outerShdw>
            </a:effectLs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p>
          </p:txBody>
        </p:sp>
        <p:sp>
          <p:nvSpPr>
            <p:cNvPr id="7" name="Rectangle 6"/>
            <p:cNvSpPr>
              <a:spLocks noChangeArrowheads="1"/>
            </p:cNvSpPr>
            <p:nvPr/>
          </p:nvSpPr>
          <p:spPr bwMode="auto">
            <a:xfrm>
              <a:off x="4227513" y="2876550"/>
              <a:ext cx="4459287" cy="2049463"/>
            </a:xfrm>
            <a:prstGeom prst="rect">
              <a:avLst/>
            </a:prstGeom>
            <a:noFill/>
            <a:ln w="53975">
              <a:solidFill>
                <a:srgbClr val="C00000"/>
              </a:solidFill>
              <a:miter lim="800000"/>
              <a:headEnd/>
              <a:tailEnd/>
            </a:ln>
            <a:effectLst>
              <a:outerShdw blurRad="50800" dist="38100" dir="2700000" algn="tl" rotWithShape="0">
                <a:prstClr val="black">
                  <a:alpha val="40000"/>
                </a:prstClr>
              </a:outerShdw>
            </a:effectLs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p>
          </p:txBody>
        </p:sp>
      </p:grpSp>
      <p:sp>
        <p:nvSpPr>
          <p:cNvPr id="9" name="Right Arrow 8"/>
          <p:cNvSpPr/>
          <p:nvPr/>
        </p:nvSpPr>
        <p:spPr>
          <a:xfrm>
            <a:off x="914400" y="6172200"/>
            <a:ext cx="1600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3585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76200" y="1371600"/>
            <a:ext cx="8458200" cy="1371600"/>
          </a:xfrm>
        </p:spPr>
        <p:txBody>
          <a:bodyPr vert="horz" wrap="square" lIns="91440" tIns="45720" rIns="91440" bIns="45720" numCol="1" anchor="t" anchorCtr="0" compatLnSpc="1">
            <a:prstTxWarp prst="textNoShape">
              <a:avLst/>
            </a:prstTxWarp>
          </a:bodyPr>
          <a:lstStyle/>
          <a:p>
            <a:pPr marL="457200" indent="-457200" algn="l">
              <a:buFont typeface="+mj-lt"/>
              <a:buAutoNum type="arabicPeriod"/>
              <a:defRPr/>
            </a:pPr>
            <a:r>
              <a:rPr lang="en-US" altLang="en-US" sz="2400" dirty="0" smtClean="0">
                <a:solidFill>
                  <a:schemeClr val="tx1"/>
                </a:solidFill>
              </a:rPr>
              <a:t>The TA informs students of the test </a:t>
            </a:r>
            <a:r>
              <a:rPr lang="en-US" altLang="en-US" sz="2400" b="1" dirty="0" smtClean="0">
                <a:solidFill>
                  <a:schemeClr val="tx1"/>
                </a:solidFill>
              </a:rPr>
              <a:t>Session ID</a:t>
            </a:r>
          </a:p>
          <a:p>
            <a:pPr marL="914400" lvl="1" indent="-457200">
              <a:buFont typeface="+mj-lt"/>
              <a:buAutoNum type="alphaUcPeriod"/>
              <a:defRPr/>
            </a:pPr>
            <a:r>
              <a:rPr lang="en-US" altLang="en-US" dirty="0" smtClean="0"/>
              <a:t>Write or display clearly in a place all students can see</a:t>
            </a:r>
          </a:p>
          <a:p>
            <a:pPr marL="914400" lvl="1" indent="-457200">
              <a:buFont typeface="+mj-lt"/>
              <a:buAutoNum type="alphaUcPeriod"/>
              <a:defRPr/>
            </a:pPr>
            <a:r>
              <a:rPr lang="en-US" altLang="en-US" dirty="0" smtClean="0"/>
              <a:t>Session IDs are automatically generated upon selecting the [</a:t>
            </a:r>
            <a:r>
              <a:rPr lang="en-US" altLang="en-US" b="1" dirty="0" smtClean="0"/>
              <a:t>Start Session</a:t>
            </a:r>
            <a:r>
              <a:rPr lang="en-US" altLang="en-US" dirty="0" smtClean="0"/>
              <a:t>] button</a:t>
            </a:r>
          </a:p>
          <a:p>
            <a:pPr marL="457200" indent="-457200" algn="l">
              <a:buFont typeface="+mj-lt"/>
              <a:buAutoNum type="arabicPeriod"/>
              <a:defRPr/>
            </a:pPr>
            <a:endParaRPr lang="en-US" altLang="en-US" sz="2400" dirty="0" smtClean="0">
              <a:solidFill>
                <a:schemeClr val="tx1"/>
              </a:solidFill>
            </a:endParaRPr>
          </a:p>
          <a:p>
            <a:pPr algn="l">
              <a:buFont typeface="Arial" pitchFamily="34" charset="0"/>
              <a:buAutoNum type="arabicPeriod"/>
              <a:defRPr/>
            </a:pPr>
            <a:endParaRPr lang="en-US" altLang="en-US" sz="2400" dirty="0" smtClean="0">
              <a:solidFill>
                <a:schemeClr val="tx1"/>
              </a:solidFill>
            </a:endParaRPr>
          </a:p>
          <a:p>
            <a:pPr algn="l">
              <a:buFont typeface="Arial" pitchFamily="34" charset="0"/>
              <a:buAutoNum type="arabicPeriod"/>
              <a:defRPr/>
            </a:pPr>
            <a:endParaRPr lang="en-US" altLang="en-US" sz="2400" dirty="0" smtClean="0">
              <a:solidFill>
                <a:schemeClr val="tx1"/>
              </a:solidFill>
            </a:endParaRPr>
          </a:p>
          <a:p>
            <a:pPr algn="l">
              <a:buFont typeface="Arial" pitchFamily="34" charset="0"/>
              <a:buAutoNum type="arabicPeriod"/>
              <a:defRPr/>
            </a:pPr>
            <a:endParaRPr lang="en-US" altLang="en-US" sz="2400" dirty="0" smtClean="0">
              <a:solidFill>
                <a:schemeClr val="tx1"/>
              </a:solidFill>
            </a:endParaRPr>
          </a:p>
          <a:p>
            <a:pPr marL="457200" indent="-457200" algn="l">
              <a:buFont typeface="+mj-lt"/>
              <a:buAutoNum type="arabicPeriod"/>
              <a:defRPr/>
            </a:pPr>
            <a:endParaRPr lang="en-US" altLang="en-US" sz="2400" dirty="0" smtClean="0">
              <a:solidFill>
                <a:schemeClr val="tx1"/>
              </a:solidFill>
            </a:endParaRPr>
          </a:p>
        </p:txBody>
      </p:sp>
      <p:pic>
        <p:nvPicPr>
          <p:cNvPr id="3" name="Picture 2" descr="TA Interface - Mozilla Firefox"/>
          <p:cNvPicPr>
            <a:picLocks noChangeAspect="1"/>
          </p:cNvPicPr>
          <p:nvPr/>
        </p:nvPicPr>
        <p:blipFill rotWithShape="1">
          <a:blip r:embed="rId3" cstate="print">
            <a:extLst>
              <a:ext uri="{28A0092B-C50C-407E-A947-70E740481C1C}">
                <a14:useLocalDpi xmlns:a14="http://schemas.microsoft.com/office/drawing/2010/main" val="0"/>
              </a:ext>
            </a:extLst>
          </a:blip>
          <a:srcRect l="2568" t="19565" b="18892"/>
          <a:stretch/>
        </p:blipFill>
        <p:spPr>
          <a:xfrm>
            <a:off x="76200" y="2938848"/>
            <a:ext cx="8909222" cy="3385752"/>
          </a:xfrm>
          <a:prstGeom prst="rect">
            <a:avLst/>
          </a:prstGeom>
        </p:spPr>
      </p:pic>
      <p:sp>
        <p:nvSpPr>
          <p:cNvPr id="13" name="Rectangle 12"/>
          <p:cNvSpPr/>
          <p:nvPr/>
        </p:nvSpPr>
        <p:spPr>
          <a:xfrm>
            <a:off x="6019800" y="2895600"/>
            <a:ext cx="1752600" cy="838200"/>
          </a:xfrm>
          <a:prstGeom prst="rect">
            <a:avLst/>
          </a:prstGeom>
          <a:noFill/>
          <a:ln w="76200" cmpd="tri">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defRPr/>
            </a:pPr>
            <a:endParaRPr lang="en-US" altLang="en-US" dirty="0">
              <a:solidFill>
                <a:schemeClr val="tx1"/>
              </a:solidFill>
            </a:endParaRPr>
          </a:p>
        </p:txBody>
      </p:sp>
      <p:sp>
        <p:nvSpPr>
          <p:cNvPr id="15" name="Down Arrow 14"/>
          <p:cNvSpPr/>
          <p:nvPr/>
        </p:nvSpPr>
        <p:spPr>
          <a:xfrm rot="10800000">
            <a:off x="6919667" y="3864204"/>
            <a:ext cx="3810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244106" y="4405843"/>
            <a:ext cx="457200" cy="372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t>1</a:t>
            </a:r>
            <a:endParaRPr lang="en-US" dirty="0"/>
          </a:p>
        </p:txBody>
      </p:sp>
      <p:sp>
        <p:nvSpPr>
          <p:cNvPr id="7" name="Title 1"/>
          <p:cNvSpPr>
            <a:spLocks noGrp="1"/>
          </p:cNvSpPr>
          <p:nvPr>
            <p:ph type="title"/>
          </p:nvPr>
        </p:nvSpPr>
        <p:spPr>
          <a:xfrm>
            <a:off x="1371600" y="304800"/>
            <a:ext cx="7315200" cy="457200"/>
          </a:xfrm>
        </p:spPr>
        <p:txBody>
          <a:bodyPr>
            <a:noAutofit/>
          </a:bodyPr>
          <a:lstStyle/>
          <a:p>
            <a:r>
              <a:rPr lang="en-US" b="1" dirty="0" smtClean="0">
                <a:solidFill>
                  <a:schemeClr val="bg1"/>
                </a:solidFill>
              </a:rPr>
              <a:t>Creating a Test Session</a:t>
            </a:r>
            <a:endParaRPr lang="en-US" dirty="0"/>
          </a:p>
        </p:txBody>
      </p:sp>
    </p:spTree>
    <p:extLst>
      <p:ext uri="{BB962C8B-B14F-4D97-AF65-F5344CB8AC3E}">
        <p14:creationId xmlns:p14="http://schemas.microsoft.com/office/powerpoint/2010/main" val="2111219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STBPowerPointTemplate">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B2B2B2"/>
        </a:lt2>
        <a:accent1>
          <a:srgbClr val="2D6BC7"/>
        </a:accent1>
        <a:accent2>
          <a:srgbClr val="FF9900"/>
        </a:accent2>
        <a:accent3>
          <a:srgbClr val="FFFFFF"/>
        </a:accent3>
        <a:accent4>
          <a:srgbClr val="174578"/>
        </a:accent4>
        <a:accent5>
          <a:srgbClr val="ADBAE0"/>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ms01_1 2">
        <a:dk1>
          <a:srgbClr val="808080"/>
        </a:dk1>
        <a:lt1>
          <a:srgbClr val="FFFFFF"/>
        </a:lt1>
        <a:dk2>
          <a:srgbClr val="000000"/>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
      <a:clrScheme name="ms01_1 3">
        <a:dk1>
          <a:srgbClr val="1D528D"/>
        </a:dk1>
        <a:lt1>
          <a:srgbClr val="FFFFFF"/>
        </a:lt1>
        <a:dk2>
          <a:srgbClr val="000000"/>
        </a:dk2>
        <a:lt2>
          <a:srgbClr val="CACACA"/>
        </a:lt2>
        <a:accent1>
          <a:srgbClr val="0099CC"/>
        </a:accent1>
        <a:accent2>
          <a:srgbClr val="8BC84E"/>
        </a:accent2>
        <a:accent3>
          <a:srgbClr val="FFFFFF"/>
        </a:accent3>
        <a:accent4>
          <a:srgbClr val="174578"/>
        </a:accent4>
        <a:accent5>
          <a:srgbClr val="AACAE2"/>
        </a:accent5>
        <a:accent6>
          <a:srgbClr val="7DB546"/>
        </a:accent6>
        <a:hlink>
          <a:srgbClr val="6E81E0"/>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9C9F73B84B4E65479F63A464B3EA603E" ma:contentTypeVersion="3" ma:contentTypeDescription="Create a new document." ma:contentTypeScope="" ma:versionID="0602924cb7713c24a5bdf3653d82e5a9">
  <xsd:schema xmlns:xsd="http://www.w3.org/2001/XMLSchema" xmlns:xs="http://www.w3.org/2001/XMLSchema" xmlns:p="http://schemas.microsoft.com/office/2006/metadata/properties" targetNamespace="http://schemas.microsoft.com/office/2006/metadata/properties" ma:root="true" ma:fieldsID="c96a38aeacb13fea58235788ebcd203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3DF076-883C-4341-8BEF-C9442ECDB0CC}">
  <ds:schemaRefs>
    <ds:schemaRef ds:uri="http://schemas.microsoft.com/office/2006/metadata/longProperties"/>
  </ds:schemaRefs>
</ds:datastoreItem>
</file>

<file path=customXml/itemProps2.xml><?xml version="1.0" encoding="utf-8"?>
<ds:datastoreItem xmlns:ds="http://schemas.openxmlformats.org/officeDocument/2006/customXml" ds:itemID="{62A8CEA9-FF21-4625-A1A7-AAB997EB08B3}">
  <ds:schemaRefs>
    <ds:schemaRef ds:uri="http://purl.org/dc/terms/"/>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purl.org/dc/elements/1.1/"/>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C673095A-EB3A-4F57-8FE9-444DAF317059}">
  <ds:schemaRefs>
    <ds:schemaRef ds:uri="http://schemas.microsoft.com/sharepoint/v3/contenttype/forms"/>
  </ds:schemaRefs>
</ds:datastoreItem>
</file>

<file path=customXml/itemProps4.xml><?xml version="1.0" encoding="utf-8"?>
<ds:datastoreItem xmlns:ds="http://schemas.openxmlformats.org/officeDocument/2006/customXml" ds:itemID="{D27EF9D7-F33D-4D79-8069-5F9629DA43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9663</TotalTime>
  <Words>4706</Words>
  <Application>Microsoft Office PowerPoint</Application>
  <PresentationFormat>On-screen Show (4:3)</PresentationFormat>
  <Paragraphs>410</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STBPowerPointTemplate</vt:lpstr>
      <vt:lpstr>Test Session Managemet</vt:lpstr>
      <vt:lpstr>Materials Needed</vt:lpstr>
      <vt:lpstr>Student Logon Information</vt:lpstr>
      <vt:lpstr>Critical Links</vt:lpstr>
      <vt:lpstr>Creating a Test Session</vt:lpstr>
      <vt:lpstr>Creating a Test Session</vt:lpstr>
      <vt:lpstr>Creating a Test Session</vt:lpstr>
      <vt:lpstr>Creating a Test Session</vt:lpstr>
      <vt:lpstr>Creating a Test Session</vt:lpstr>
      <vt:lpstr>Students Logon Process</vt:lpstr>
      <vt:lpstr>Students Logon Process</vt:lpstr>
      <vt:lpstr>Students Logon Process</vt:lpstr>
      <vt:lpstr> </vt:lpstr>
      <vt:lpstr> </vt:lpstr>
      <vt:lpstr>PowerPoint Presentation</vt:lpstr>
      <vt:lpstr>PowerPoint Presentation</vt:lpstr>
      <vt:lpstr>PowerPoint Presentation</vt:lpstr>
      <vt:lpstr>PowerPoint Presentation</vt:lpstr>
      <vt:lpstr>Denying Students Entry Into Test Session</vt:lpstr>
      <vt:lpstr>PowerPoint Presentation</vt:lpstr>
      <vt:lpstr>PowerPoint Presentation</vt:lpstr>
      <vt:lpstr>PowerPoint Presentation</vt:lpstr>
      <vt:lpstr>PowerPoint Presentation</vt:lpstr>
      <vt:lpstr>Monitoring Student Progress</vt:lpstr>
      <vt:lpstr>Pausing Tests</vt:lpstr>
      <vt:lpstr>General Pause Rules</vt:lpstr>
      <vt:lpstr>Pause Rules:  Computer Adaptive Test</vt:lpstr>
      <vt:lpstr>Pause Rules: Performance Task</vt:lpstr>
      <vt:lpstr>Test Timeout Due to Inactivity</vt:lpstr>
      <vt:lpstr>PowerPoint Presentation</vt:lpstr>
      <vt:lpstr>PowerPoint Presentation</vt:lpstr>
      <vt:lpstr>Reaching the End of the Test</vt:lpstr>
      <vt:lpstr>Reaching the End of the Test</vt:lpstr>
      <vt:lpstr>Reaching the End of the Test</vt:lpstr>
      <vt:lpstr>Reaching the End of the Test</vt:lpstr>
      <vt:lpstr>Grade 11 Only: Early Assessment Program</vt:lpstr>
      <vt:lpstr>Test Expiration Rules</vt:lpstr>
      <vt:lpstr>Classroom Activity  Administration Guidelines</vt:lpstr>
      <vt:lpstr>Classroom Activity  Administration Guidelines (cont.)</vt:lpstr>
      <vt:lpstr>PowerPoint Presentation</vt:lpstr>
    </vt:vector>
  </TitlesOfParts>
  <Company>Los Angeles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lausd_user</dc:creator>
  <cp:lastModifiedBy>Windows User</cp:lastModifiedBy>
  <cp:revision>560</cp:revision>
  <cp:lastPrinted>2016-01-22T22:22:00Z</cp:lastPrinted>
  <dcterms:created xsi:type="dcterms:W3CDTF">2014-08-07T15:06:04Z</dcterms:created>
  <dcterms:modified xsi:type="dcterms:W3CDTF">2016-02-29T22:21:16Z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arkets">
    <vt:lpwstr/>
  </property>
  <property fmtid="{D5CDD505-2E9C-101B-9397-08002B2CF9AE}" pid="3" name="AssetType">
    <vt:lpwstr>TP</vt:lpwstr>
  </property>
  <property fmtid="{D5CDD505-2E9C-101B-9397-08002B2CF9AE}" pid="4" name="BugNumber">
    <vt:lpwstr>490681L</vt:lpwstr>
  </property>
  <property fmtid="{D5CDD505-2E9C-101B-9397-08002B2CF9AE}" pid="5" name="TPInstallLocation">
    <vt:lpwstr>{Document Themes}</vt:lpwstr>
  </property>
  <property fmtid="{D5CDD505-2E9C-101B-9397-08002B2CF9AE}" pid="6" name="PrimaryImageGen">
    <vt:lpwstr>1</vt:lpwstr>
  </property>
  <property fmtid="{D5CDD505-2E9C-101B-9397-08002B2CF9AE}" pid="7" name="display_urn:schemas-microsoft-com:office:office#APAuthor">
    <vt:lpwstr>REDMOND\cynvey</vt:lpwstr>
  </property>
  <property fmtid="{D5CDD505-2E9C-101B-9397-08002B2CF9AE}" pid="8" name="APAuthor">
    <vt:lpwstr>191</vt:lpwstr>
  </property>
  <property fmtid="{D5CDD505-2E9C-101B-9397-08002B2CF9AE}" pid="9" name="Milestone">
    <vt:lpwstr>Continuous</vt:lpwstr>
  </property>
  <property fmtid="{D5CDD505-2E9C-101B-9397-08002B2CF9AE}" pid="10" name="TPAppVersion">
    <vt:lpwstr>11</vt:lpwstr>
  </property>
  <property fmtid="{D5CDD505-2E9C-101B-9397-08002B2CF9AE}" pid="11" name="TPCommandLine">
    <vt:lpwstr>{PP} {FilePath}</vt:lpwstr>
  </property>
  <property fmtid="{D5CDD505-2E9C-101B-9397-08002B2CF9AE}" pid="12" name="AssetId">
    <vt:lpwstr>TS001136802</vt:lpwstr>
  </property>
  <property fmtid="{D5CDD505-2E9C-101B-9397-08002B2CF9AE}" pid="13" name="IsSearchable">
    <vt:lpwstr>0</vt:lpwstr>
  </property>
  <property fmtid="{D5CDD505-2E9C-101B-9397-08002B2CF9AE}" pid="14" name="NumericId">
    <vt:lpwstr>-1.00000000000000</vt:lpwstr>
  </property>
  <property fmtid="{D5CDD505-2E9C-101B-9397-08002B2CF9AE}" pid="15" name="PublishTargets">
    <vt:lpwstr>OfficeOnline</vt:lpwstr>
  </property>
  <property fmtid="{D5CDD505-2E9C-101B-9397-08002B2CF9AE}" pid="16" name="TPLaunchHelpLinkType">
    <vt:lpwstr>Template</vt:lpwstr>
  </property>
  <property fmtid="{D5CDD505-2E9C-101B-9397-08002B2CF9AE}" pid="17" name="TPFriendlyName">
    <vt:lpwstr>Sample presentation slides (Focus on technology design)</vt:lpwstr>
  </property>
  <property fmtid="{D5CDD505-2E9C-101B-9397-08002B2CF9AE}" pid="18" name="display_urn:schemas-microsoft-com:office:office#APEditor">
    <vt:lpwstr>REDMOND\v-luannv</vt:lpwstr>
  </property>
  <property fmtid="{D5CDD505-2E9C-101B-9397-08002B2CF9AE}" pid="19" name="APEditor">
    <vt:lpwstr>92</vt:lpwstr>
  </property>
  <property fmtid="{D5CDD505-2E9C-101B-9397-08002B2CF9AE}" pid="20" name="Provider">
    <vt:lpwstr>EY001138790</vt:lpwstr>
  </property>
  <property fmtid="{D5CDD505-2E9C-101B-9397-08002B2CF9AE}" pid="21" name="SourceTitle">
    <vt:lpwstr>Sample presentation slides (Focus on technology design)</vt:lpwstr>
  </property>
  <property fmtid="{D5CDD505-2E9C-101B-9397-08002B2CF9AE}" pid="22" name="TPApplication">
    <vt:lpwstr>PowerPoint</vt:lpwstr>
  </property>
  <property fmtid="{D5CDD505-2E9C-101B-9397-08002B2CF9AE}" pid="23" name="TPLaunchHelpLink">
    <vt:lpwstr/>
  </property>
  <property fmtid="{D5CDD505-2E9C-101B-9397-08002B2CF9AE}" pid="24" name="TemplateType">
    <vt:lpwstr>Presentations</vt:lpwstr>
  </property>
  <property fmtid="{D5CDD505-2E9C-101B-9397-08002B2CF9AE}" pid="25" name="OpenTemplate">
    <vt:lpwstr>1</vt:lpwstr>
  </property>
  <property fmtid="{D5CDD505-2E9C-101B-9397-08002B2CF9AE}" pid="26" name="UACurrentWords">
    <vt:lpwstr>0</vt:lpwstr>
  </property>
  <property fmtid="{D5CDD505-2E9C-101B-9397-08002B2CF9AE}" pid="27" name="UALocRecommendation">
    <vt:lpwstr>Localize</vt:lpwstr>
  </property>
  <property fmtid="{D5CDD505-2E9C-101B-9397-08002B2CF9AE}" pid="28" name="Applications">
    <vt:lpwstr>67;#PowerPoint - Design Templt 12;#79;#Template 12;#66;#PowerPoint - Design Templt 2003;#64;#PowerPoint 2003;#65;#Microsoft Office PowerPoint 2007;#182;#Office XP</vt:lpwstr>
  </property>
  <property fmtid="{D5CDD505-2E9C-101B-9397-08002B2CF9AE}" pid="29" name="TemplateStatus">
    <vt:lpwstr>Complete</vt:lpwstr>
  </property>
  <property fmtid="{D5CDD505-2E9C-101B-9397-08002B2CF9AE}" pid="30" name="ContentTypeId">
    <vt:lpwstr>0x0101009C9F73B84B4E65479F63A464B3EA603E</vt:lpwstr>
  </property>
  <property fmtid="{D5CDD505-2E9C-101B-9397-08002B2CF9AE}" pid="31" name="IsDeleted">
    <vt:lpwstr>0</vt:lpwstr>
  </property>
  <property fmtid="{D5CDD505-2E9C-101B-9397-08002B2CF9AE}" pid="32" name="ShowIn">
    <vt:lpwstr>Show everywhere</vt:lpwstr>
  </property>
  <property fmtid="{D5CDD505-2E9C-101B-9397-08002B2CF9AE}" pid="33" name="PublishStatusLookup">
    <vt:lpwstr>259425</vt:lpwstr>
  </property>
  <property fmtid="{D5CDD505-2E9C-101B-9397-08002B2CF9AE}" pid="34" name="TPClientViewer">
    <vt:lpwstr>Microsoft Office PowerPoint</vt:lpwstr>
  </property>
  <property fmtid="{D5CDD505-2E9C-101B-9397-08002B2CF9AE}" pid="35" name="TPComponent">
    <vt:lpwstr>PPTFiles</vt:lpwstr>
  </property>
  <property fmtid="{D5CDD505-2E9C-101B-9397-08002B2CF9AE}" pid="36" name="TPNamespace">
    <vt:lpwstr>POWERPNT</vt:lpwstr>
  </property>
  <property fmtid="{D5CDD505-2E9C-101B-9397-08002B2CF9AE}" pid="37" name="APTrustLevel">
    <vt:lpwstr>1.00000000000000</vt:lpwstr>
  </property>
  <property fmtid="{D5CDD505-2E9C-101B-9397-08002B2CF9AE}" pid="38" name="TrustLevel">
    <vt:lpwstr>Microsoft Managed Content</vt:lpwstr>
  </property>
  <property fmtid="{D5CDD505-2E9C-101B-9397-08002B2CF9AE}" pid="39" name="Content Type">
    <vt:lpwstr>OOFile</vt:lpwstr>
  </property>
  <property fmtid="{D5CDD505-2E9C-101B-9397-08002B2CF9AE}" pid="40" name="AuthoringAssetId">
    <vt:lpwstr>TP001136802</vt:lpwstr>
  </property>
  <property fmtid="{D5CDD505-2E9C-101B-9397-08002B2CF9AE}" pid="41" name="NumericAssetId">
    <vt:lpwstr/>
  </property>
  <property fmtid="{D5CDD505-2E9C-101B-9397-08002B2CF9AE}" pid="42" name="AppVer">
    <vt:lpwstr/>
  </property>
</Properties>
</file>